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9" r:id="rId4"/>
    <p:sldId id="264" r:id="rId5"/>
    <p:sldId id="263" r:id="rId6"/>
    <p:sldId id="270" r:id="rId7"/>
    <p:sldId id="271" r:id="rId8"/>
    <p:sldId id="272" r:id="rId9"/>
    <p:sldId id="262" r:id="rId10"/>
    <p:sldId id="273" r:id="rId11"/>
    <p:sldId id="274" r:id="rId12"/>
    <p:sldId id="275" r:id="rId13"/>
    <p:sldId id="276" r:id="rId14"/>
    <p:sldId id="259" r:id="rId15"/>
    <p:sldId id="269" r:id="rId16"/>
    <p:sldId id="285" r:id="rId17"/>
    <p:sldId id="282" r:id="rId18"/>
    <p:sldId id="286" r:id="rId19"/>
    <p:sldId id="290" r:id="rId20"/>
    <p:sldId id="288" r:id="rId21"/>
    <p:sldId id="291" r:id="rId22"/>
    <p:sldId id="296" r:id="rId23"/>
    <p:sldId id="297" r:id="rId24"/>
    <p:sldId id="295" r:id="rId25"/>
    <p:sldId id="299" r:id="rId26"/>
    <p:sldId id="265" r:id="rId27"/>
    <p:sldId id="267" r:id="rId28"/>
    <p:sldId id="268" r:id="rId29"/>
    <p:sldId id="2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7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7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300-8D7A-4725-9174-81AF638A7DD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2300-8D7A-4725-9174-81AF638A7DD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DAC7-EABD-4D5C-8FA9-B0E5C8C06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3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unicef.org/serbia/nasilje-nad-deco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unicef.org/serbia/sites/unicef.org.serbia/files/2019-11/Savladajte_izazovne_situacij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?utm_source=link-attribution&amp;utm_medium=referral&amp;utm_campaign=image&amp;utm_content=1171569" TargetMode="External"/><Relationship Id="rId2" Type="http://schemas.openxmlformats.org/officeDocument/2006/relationships/hyperlink" Target="https://pixabay.com/fr/users/neildodhia-1765166/?utm_source=link-attribution&amp;utm_medium=referral&amp;utm_campaign=image&amp;utm_content=117156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950" y="1486913"/>
            <a:ext cx="9144000" cy="1926823"/>
          </a:xfrm>
        </p:spPr>
        <p:txBody>
          <a:bodyPr>
            <a:normAutofit fontScale="90000"/>
          </a:bodyPr>
          <a:lstStyle/>
          <a:p>
            <a:r>
              <a:rPr lang="sr-Latn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„Rastimo</a:t>
            </a:r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 lepe reči“</a:t>
            </a:r>
            <a:br>
              <a:rPr lang="sr-Latn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4000" b="1" i="1" dirty="0" smtClean="0"/>
              <a:t>Pozitivno </a:t>
            </a:r>
            <a:r>
              <a:rPr lang="sr-Latn-RS" sz="4000" b="1" i="1" dirty="0"/>
              <a:t>roditeljstvo</a:t>
            </a:r>
            <a:br>
              <a:rPr lang="sr-Latn-RS" sz="4000" b="1" i="1" dirty="0"/>
            </a:br>
            <a:r>
              <a:rPr lang="sr-Latn-RS" sz="4000" b="1" i="1" dirty="0"/>
              <a:t>Stvaramo okruženje bez </a:t>
            </a:r>
            <a:r>
              <a:rPr lang="sr-Latn-RS" sz="4000" b="1" i="1" dirty="0" smtClean="0"/>
              <a:t>nasilja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4421876" y="5853113"/>
            <a:ext cx="2820300" cy="350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</a:t>
            </a:r>
            <a:r>
              <a:rPr lang="en-U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do </a:t>
            </a:r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zdravih</a:t>
            </a:r>
            <a:r>
              <a:rPr lang="en-U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izbora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22575" y="6292850"/>
            <a:ext cx="675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/>
              <a:t>Programski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zadatak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Posebnog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programa</a:t>
            </a:r>
            <a:r>
              <a:rPr lang="en-US" altLang="en-US" sz="1200" b="1" dirty="0"/>
              <a:t> u </a:t>
            </a:r>
            <a:r>
              <a:rPr lang="en-US" altLang="en-US" sz="1200" b="1" dirty="0" err="1"/>
              <a:t>oblasti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javnog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zdravlja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za</a:t>
            </a:r>
            <a:r>
              <a:rPr lang="en-US" altLang="en-US" sz="1200" b="1" dirty="0"/>
              <a:t> APV u</a:t>
            </a:r>
            <a:r>
              <a:rPr lang="sr-Cyrl-RS" altLang="en-US" sz="1200" b="1" dirty="0"/>
              <a:t> 2020. </a:t>
            </a:r>
            <a:r>
              <a:rPr lang="en-US" altLang="en-US" sz="1200" b="1" dirty="0" err="1"/>
              <a:t>godini</a:t>
            </a:r>
            <a:r>
              <a:rPr lang="sr-Cyrl-RS" altLang="en-US" sz="1200" b="1" dirty="0"/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/>
              <a:t>Unapređenje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zdravstvene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pismenosti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populacije</a:t>
            </a:r>
            <a:r>
              <a:rPr lang="en-US" altLang="en-US" sz="1200" b="1" dirty="0"/>
              <a:t> – „</a:t>
            </a:r>
            <a:r>
              <a:rPr lang="en-US" altLang="en-US" sz="1200" b="1" dirty="0" err="1"/>
              <a:t>Znanjem</a:t>
            </a:r>
            <a:r>
              <a:rPr lang="en-US" altLang="en-US" sz="1200" b="1" dirty="0"/>
              <a:t> do </a:t>
            </a:r>
            <a:r>
              <a:rPr lang="en-US" altLang="en-US" sz="1200" b="1" dirty="0" err="1"/>
              <a:t>zdravih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izbora</a:t>
            </a:r>
            <a:r>
              <a:rPr lang="en-US" altLang="en-US" sz="1200" b="1" dirty="0"/>
              <a:t>“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394950" y="5453063"/>
            <a:ext cx="1744663" cy="1347787"/>
            <a:chOff x="10394950" y="5453063"/>
            <a:chExt cx="1744663" cy="13477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 dirty="0">
                  <a:solidFill>
                    <a:srgbClr val="FF0000"/>
                  </a:solidFill>
                </a:rPr>
                <a:t>Институт за јавно здравље Војводине</a:t>
              </a: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46475" y="3699181"/>
            <a:ext cx="4552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Dragica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Jovišević</a:t>
            </a:r>
            <a:r>
              <a:rPr lang="en-US" altLang="en-US" sz="2400" dirty="0"/>
              <a:t>, dipl. </a:t>
            </a:r>
            <a:r>
              <a:rPr lang="en-US" altLang="en-US" sz="2400" dirty="0" err="1"/>
              <a:t>psiholog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5777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Pozitivno roditeljstvo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1033"/>
            <a:ext cx="7347857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RS" dirty="0"/>
          </a:p>
          <a:p>
            <a:r>
              <a:rPr lang="sr-Latn-RS" sz="3600" dirty="0" smtClean="0"/>
              <a:t>Prema principima pozitivnog roditeljstva i dalje </a:t>
            </a:r>
            <a:r>
              <a:rPr lang="sr-Latn-RS" sz="3600" dirty="0" smtClean="0">
                <a:solidFill>
                  <a:srgbClr val="DA0000"/>
                </a:solidFill>
              </a:rPr>
              <a:t>postavljamo granice deci</a:t>
            </a:r>
            <a:r>
              <a:rPr lang="sr-Latn-RS" sz="3600" dirty="0" smtClean="0"/>
              <a:t> i </a:t>
            </a:r>
            <a:r>
              <a:rPr lang="sr-Latn-RS" sz="3600" dirty="0" smtClean="0">
                <a:solidFill>
                  <a:srgbClr val="00B0F0"/>
                </a:solidFill>
              </a:rPr>
              <a:t>usmeravamo njihovo ponašanje</a:t>
            </a:r>
            <a:r>
              <a:rPr lang="sr-Latn-RS" sz="3600" dirty="0" smtClean="0"/>
              <a:t>, ali ne kažnjavanjem, već disciplinovanjem kroz učenje i igru.</a:t>
            </a:r>
            <a:endParaRPr lang="sr-Latn-RS" sz="3600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7500886" y="2380339"/>
            <a:ext cx="4371799" cy="292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74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0761" cy="1325563"/>
          </a:xfrm>
        </p:spPr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Zamenimo kažnjavanje disciplinovanjem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94600" cy="4351338"/>
          </a:xfrm>
        </p:spPr>
        <p:txBody>
          <a:bodyPr/>
          <a:lstStyle/>
          <a:p>
            <a:r>
              <a:rPr lang="sr-Latn-RS" sz="3600" dirty="0" smtClean="0">
                <a:solidFill>
                  <a:schemeClr val="accent4"/>
                </a:solidFill>
              </a:rPr>
              <a:t>Kažnjavanje</a:t>
            </a:r>
            <a:r>
              <a:rPr lang="sr-Latn-RS" sz="3600" dirty="0" smtClean="0"/>
              <a:t> ima za cilj da dete doživi bol, stid, poniženje.</a:t>
            </a:r>
          </a:p>
          <a:p>
            <a:pPr marL="0" indent="0">
              <a:buNone/>
            </a:pPr>
            <a:endParaRPr lang="sr-Latn-RS" sz="3600" dirty="0" smtClean="0"/>
          </a:p>
          <a:p>
            <a:r>
              <a:rPr lang="sr-Latn-RS" sz="3600" dirty="0" smtClean="0">
                <a:solidFill>
                  <a:srgbClr val="DA0000"/>
                </a:solidFill>
              </a:rPr>
              <a:t>Disciplinovanjem </a:t>
            </a:r>
            <a:r>
              <a:rPr lang="sr-Latn-RS" sz="3600" dirty="0" smtClean="0"/>
              <a:t>podučavamo dete i usmeravamo njegovo ponašanje.</a:t>
            </a:r>
          </a:p>
          <a:p>
            <a:endParaRPr lang="sr-Latn-RS" dirty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7866743" y="2235200"/>
            <a:ext cx="4142872" cy="285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35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1758" cy="1325563"/>
          </a:xfrm>
        </p:spPr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Zamenimo kažnjavanje disciplinovanjem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67171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sr-Latn-RS" sz="4000" dirty="0" smtClean="0"/>
              <a:t>Veliki uticaj može se ostvariti:</a:t>
            </a:r>
          </a:p>
          <a:p>
            <a:pPr>
              <a:buNone/>
            </a:pPr>
            <a:r>
              <a:rPr lang="sr-Latn-RS" sz="4000" dirty="0" smtClean="0"/>
              <a:t> - </a:t>
            </a:r>
            <a:r>
              <a:rPr lang="sr-Latn-RS" sz="4000" dirty="0" smtClean="0">
                <a:solidFill>
                  <a:srgbClr val="00B0F0"/>
                </a:solidFill>
              </a:rPr>
              <a:t>adekvatnom komunikacijom sa detetom</a:t>
            </a:r>
            <a:r>
              <a:rPr lang="sr-Latn-RS" sz="4000" dirty="0" smtClean="0"/>
              <a:t>, </a:t>
            </a:r>
          </a:p>
          <a:p>
            <a:pPr>
              <a:buNone/>
            </a:pPr>
            <a:r>
              <a:rPr lang="sr-Latn-RS" sz="4000" dirty="0" smtClean="0">
                <a:solidFill>
                  <a:srgbClr val="DA0000"/>
                </a:solidFill>
              </a:rPr>
              <a:t>- upravljanjem frustracijom</a:t>
            </a:r>
            <a:r>
              <a:rPr lang="sr-Latn-RS" sz="4000" dirty="0" smtClean="0"/>
              <a:t>, </a:t>
            </a:r>
            <a:r>
              <a:rPr lang="sr-Latn-RS" sz="4000" dirty="0" smtClean="0">
                <a:solidFill>
                  <a:srgbClr val="DA0000"/>
                </a:solidFill>
              </a:rPr>
              <a:t>smirivanjem i </a:t>
            </a:r>
          </a:p>
          <a:p>
            <a:pPr>
              <a:buNone/>
            </a:pPr>
            <a:r>
              <a:rPr lang="sr-Latn-RS" sz="4000" dirty="0" smtClean="0">
                <a:solidFill>
                  <a:srgbClr val="00B0F0"/>
                </a:solidFill>
              </a:rPr>
              <a:t>- zajedničkim radom</a:t>
            </a:r>
            <a:r>
              <a:rPr lang="sr-Latn-RS" sz="4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sr-Latn-RS" dirty="0" smtClean="0"/>
          </a:p>
          <a:p>
            <a:endParaRPr lang="en-US" dirty="0"/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2" cstate="print"/>
          <a:srcRect l="23829"/>
          <a:stretch>
            <a:fillRect/>
          </a:stretch>
        </p:blipFill>
        <p:spPr>
          <a:xfrm>
            <a:off x="8519886" y="2510969"/>
            <a:ext cx="3330072" cy="280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35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17239" cy="1325563"/>
          </a:xfrm>
        </p:spPr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Zamenimo kažnjavanje disciplinovanjem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4681"/>
            <a:ext cx="7405914" cy="4351338"/>
          </a:xfrm>
        </p:spPr>
        <p:txBody>
          <a:bodyPr>
            <a:normAutofit/>
          </a:bodyPr>
          <a:lstStyle/>
          <a:p>
            <a:endParaRPr lang="sr-Latn-RS" dirty="0"/>
          </a:p>
          <a:p>
            <a:r>
              <a:rPr lang="sr-Latn-RS" sz="3200" dirty="0" smtClean="0"/>
              <a:t>Svako dete je jedinstveno i reagovaće različito. </a:t>
            </a:r>
          </a:p>
          <a:p>
            <a:endParaRPr lang="sr-Latn-RS" sz="3200" dirty="0" smtClean="0"/>
          </a:p>
          <a:p>
            <a:r>
              <a:rPr lang="sr-Latn-RS" sz="3200" dirty="0" smtClean="0"/>
              <a:t>Moguće je da će vam trebati mnogo vremena dok pronađete najefikasnije tehnike za regulisanje nepoželjnih ponašanja za vaše dete. </a:t>
            </a:r>
            <a:r>
              <a:rPr lang="ru-RU" dirty="0" smtClean="0"/>
              <a:t/>
            </a:r>
            <a:br>
              <a:rPr lang="ru-RU" dirty="0" smtClean="0"/>
            </a:br>
            <a:endParaRPr lang="sr-Latn-RS" dirty="0" smtClean="0"/>
          </a:p>
          <a:p>
            <a:endParaRPr lang="en-US" dirty="0"/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9091751" y="1908337"/>
            <a:ext cx="2647800" cy="39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35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1600610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03591" cy="1325563"/>
          </a:xfrm>
        </p:spPr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Zamenimo kažnjavanje disciplinovanjem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83286" cy="4351338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Disciplinovanje se najbolje radi kada su svi smireni  - i vi i dete. </a:t>
            </a:r>
            <a:endParaRPr lang="sr-Latn-RS" sz="3200" dirty="0"/>
          </a:p>
          <a:p>
            <a:r>
              <a:rPr lang="sr-Latn-RS" sz="3200" dirty="0" smtClean="0"/>
              <a:t> Deca ne mogu da uče ukoliko imaju snažnu emocionalnu reakciju (besna su, uplašena ili jako plaču).</a:t>
            </a:r>
          </a:p>
          <a:p>
            <a:r>
              <a:rPr lang="sr-Latn-RS" sz="3200" dirty="0" smtClean="0"/>
              <a:t>Tada fokus treba da bude na umirenju i uspostavljanju kontrole nad emocijama – vašim i detetovim.</a:t>
            </a:r>
          </a:p>
          <a:p>
            <a:pPr>
              <a:buNone/>
            </a:pPr>
            <a:endParaRPr lang="sr-Latn-RS" sz="3200" dirty="0" smtClean="0"/>
          </a:p>
          <a:p>
            <a:endParaRPr lang="sr-Latn-RS" sz="3200" dirty="0" smtClean="0"/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9042401" y="1625599"/>
            <a:ext cx="3018278" cy="4051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7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1830" cy="1325563"/>
          </a:xfrm>
        </p:spPr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Zamenimo kažnjavanje disciplinovanjem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882719" cy="4351338"/>
          </a:xfrm>
        </p:spPr>
        <p:txBody>
          <a:bodyPr>
            <a:normAutofit/>
          </a:bodyPr>
          <a:lstStyle/>
          <a:p>
            <a:r>
              <a:rPr lang="sr-Latn-RS" sz="3600" dirty="0" smtClean="0"/>
              <a:t>Samokontrola se uči </a:t>
            </a:r>
            <a:endParaRPr lang="sr-Latn-RS" sz="2000" dirty="0" smtClean="0"/>
          </a:p>
          <a:p>
            <a:r>
              <a:rPr lang="sr-Latn-RS" sz="3600" dirty="0" smtClean="0"/>
              <a:t>Deca se ne rađaju sa veštinama samokontrole, ona osećanja doživljavaju snažnije neko odrasli i nemaju sposobnost da se sama nose sa njima. </a:t>
            </a:r>
          </a:p>
          <a:p>
            <a:r>
              <a:rPr lang="sr-Latn-RS" sz="3600" dirty="0" smtClean="0"/>
              <a:t>Potrebna im je pomoć odraslih za to. </a:t>
            </a:r>
            <a:endParaRPr lang="en-US" sz="3600" dirty="0"/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7878258" y="2309032"/>
            <a:ext cx="3971700" cy="26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66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9" y="362133"/>
            <a:ext cx="11172749" cy="1325563"/>
          </a:xfrm>
        </p:spPr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Zamenimo kažnjavanje disciplinovanjem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30" y="1634553"/>
            <a:ext cx="7968342" cy="4351338"/>
          </a:xfrm>
        </p:spPr>
        <p:txBody>
          <a:bodyPr>
            <a:noAutofit/>
          </a:bodyPr>
          <a:lstStyle/>
          <a:p>
            <a:r>
              <a:rPr lang="sr-Latn-RS" sz="3600" dirty="0" smtClean="0">
                <a:solidFill>
                  <a:srgbClr val="00B0F0"/>
                </a:solidFill>
              </a:rPr>
              <a:t>Podržite dete ličnim primerom</a:t>
            </a:r>
            <a:endParaRPr lang="sr-Latn-RS" sz="3200" dirty="0" smtClean="0"/>
          </a:p>
          <a:p>
            <a:r>
              <a:rPr lang="sr-Latn-RS" sz="3200" dirty="0" smtClean="0"/>
              <a:t>Vaša smirena reakcija kada dete doživljava snažna neprijatna osećanja </a:t>
            </a:r>
            <a:r>
              <a:rPr lang="en-US" sz="3200" dirty="0" err="1" smtClean="0"/>
              <a:t>može</a:t>
            </a:r>
            <a:r>
              <a:rPr lang="en-US" sz="3200" dirty="0" smtClean="0"/>
              <a:t> da </a:t>
            </a:r>
            <a:r>
              <a:rPr lang="en-US" sz="3200" dirty="0" err="1" smtClean="0"/>
              <a:t>zaustavi</a:t>
            </a:r>
            <a:r>
              <a:rPr lang="en-US" sz="3200" dirty="0" smtClean="0"/>
              <a:t> </a:t>
            </a:r>
            <a:r>
              <a:rPr lang="en-US" sz="3200" dirty="0" err="1" smtClean="0"/>
              <a:t>razbuktavanje</a:t>
            </a:r>
            <a:r>
              <a:rPr lang="en-US" sz="3200" dirty="0" smtClean="0"/>
              <a:t> </a:t>
            </a:r>
            <a:r>
              <a:rPr lang="en-US" sz="3200" dirty="0" err="1" smtClean="0"/>
              <a:t>negativnih</a:t>
            </a:r>
            <a:r>
              <a:rPr lang="sr-Latn-RS" sz="3200" dirty="0" smtClean="0"/>
              <a:t> </a:t>
            </a:r>
            <a:r>
              <a:rPr lang="en-US" sz="3200" dirty="0" err="1" smtClean="0"/>
              <a:t>osećanja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kod</a:t>
            </a:r>
            <a:r>
              <a:rPr lang="en-US" sz="3200" dirty="0" smtClean="0"/>
              <a:t> vas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kod</a:t>
            </a:r>
            <a:r>
              <a:rPr lang="en-US" sz="3200" dirty="0" smtClean="0"/>
              <a:t> </a:t>
            </a:r>
            <a:r>
              <a:rPr lang="en-US" sz="3200" dirty="0" err="1" smtClean="0"/>
              <a:t>deteta</a:t>
            </a:r>
            <a:r>
              <a:rPr lang="en-US" sz="3200" dirty="0" smtClean="0"/>
              <a:t>. </a:t>
            </a:r>
            <a:endParaRPr lang="sr-Latn-RS" sz="3200" dirty="0" smtClean="0"/>
          </a:p>
          <a:p>
            <a:r>
              <a:rPr lang="sr-Latn-RS" sz="3200" dirty="0" smtClean="0"/>
              <a:t>Dete se oseća sigurnijim kada zna da je kontrola u vašim rukama. </a:t>
            </a:r>
            <a:r>
              <a:rPr lang="en-US" sz="3200" dirty="0" err="1" smtClean="0"/>
              <a:t>Dete</a:t>
            </a:r>
            <a:r>
              <a:rPr lang="en-US" sz="3200" dirty="0" smtClean="0"/>
              <a:t> </a:t>
            </a:r>
            <a:r>
              <a:rPr lang="en-US" sz="3200" dirty="0" err="1" smtClean="0"/>
              <a:t>će</a:t>
            </a:r>
            <a:r>
              <a:rPr lang="en-US" sz="3200" dirty="0" smtClean="0"/>
              <a:t> </a:t>
            </a:r>
            <a:r>
              <a:rPr lang="en-US" sz="3200" dirty="0" err="1" smtClean="0"/>
              <a:t>slediti</a:t>
            </a:r>
            <a:r>
              <a:rPr lang="en-US" sz="3200" dirty="0" smtClean="0"/>
              <a:t> </a:t>
            </a:r>
            <a:r>
              <a:rPr lang="en-US" sz="3200" dirty="0" err="1" smtClean="0"/>
              <a:t>vaš</a:t>
            </a:r>
            <a:r>
              <a:rPr lang="en-US" sz="3200" dirty="0" smtClean="0"/>
              <a:t> primer. </a:t>
            </a:r>
            <a:br>
              <a:rPr lang="en-US" sz="3200" dirty="0" smtClean="0"/>
            </a:br>
            <a:endParaRPr lang="sr-Latn-RS" sz="3200" dirty="0" smtClean="0"/>
          </a:p>
          <a:p>
            <a:endParaRPr lang="sr-Latn-RS" sz="3200" dirty="0" smtClean="0"/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8415289" y="2430086"/>
            <a:ext cx="3971700" cy="263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7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7113" cy="1325563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DA0000"/>
                </a:solidFill>
              </a:rPr>
              <a:t>Zamenimo kažnjavanje disciplinovanjem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00B0F0"/>
                </a:solidFill>
              </a:rPr>
              <a:t>Uspostavite porodična pravila </a:t>
            </a:r>
            <a:r>
              <a:rPr lang="sr-Latn-RS" sz="3200" b="1" dirty="0" smtClean="0"/>
              <a:t>– ona preventivno deluju na </a:t>
            </a:r>
            <a:r>
              <a:rPr lang="sr-Latn-RS" sz="3200" dirty="0" smtClean="0"/>
              <a:t>reakacije besa kod dece.</a:t>
            </a:r>
          </a:p>
          <a:p>
            <a:pPr marL="0" indent="0">
              <a:buNone/>
            </a:pPr>
            <a:endParaRPr lang="sr-Latn-RS" sz="1600" dirty="0" smtClean="0"/>
          </a:p>
          <a:p>
            <a:r>
              <a:rPr lang="sr-Latn-RS" sz="3200" dirty="0" smtClean="0"/>
              <a:t>Pridržavajte ih se dosledno - i vi i deca.</a:t>
            </a:r>
          </a:p>
          <a:p>
            <a:pPr marL="0" indent="0">
              <a:buNone/>
            </a:pPr>
            <a:endParaRPr lang="sr-Latn-RS" sz="1800" dirty="0" smtClean="0"/>
          </a:p>
          <a:p>
            <a:r>
              <a:rPr lang="sr-Latn-RS" sz="3200" dirty="0" smtClean="0"/>
              <a:t>P</a:t>
            </a:r>
            <a:r>
              <a:rPr lang="en-US" sz="3200" dirty="0" smtClean="0"/>
              <a:t>o</a:t>
            </a:r>
            <a:r>
              <a:rPr lang="sr-Latn-RS" sz="3200" dirty="0" smtClean="0"/>
              <a:t>hvalite dete kada se pridržava dogovorenih pravila. </a:t>
            </a:r>
          </a:p>
          <a:p>
            <a:pPr marL="0" indent="0">
              <a:buNone/>
            </a:pPr>
            <a:endParaRPr lang="sr-Latn-RS" sz="1800" dirty="0" smtClean="0"/>
          </a:p>
          <a:p>
            <a:r>
              <a:rPr lang="sr-Latn-RS" sz="3200" dirty="0" smtClean="0"/>
              <a:t>Ukoliko se dogodi da vi ili dete prekršite neko pravilo, razgovarajte u čemu je bila greška.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2435" cy="1325563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DA0000"/>
                </a:solidFill>
              </a:rPr>
              <a:t>Zamenimo kažnjavanje disciplinovanjem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8683172" cy="4778351"/>
          </a:xfrm>
        </p:spPr>
        <p:txBody>
          <a:bodyPr>
            <a:normAutofit fontScale="62500" lnSpcReduction="20000"/>
          </a:bodyPr>
          <a:lstStyle/>
          <a:p>
            <a:r>
              <a:rPr lang="sr-Latn-RS" sz="4600" b="1" dirty="0" smtClean="0">
                <a:solidFill>
                  <a:srgbClr val="00B0F0"/>
                </a:solidFill>
              </a:rPr>
              <a:t>Obezbedite lični prostor</a:t>
            </a:r>
          </a:p>
          <a:p>
            <a:endParaRPr lang="sr-Latn-RS" dirty="0" smtClean="0"/>
          </a:p>
          <a:p>
            <a:r>
              <a:rPr lang="sr-Latn-RS" sz="4600" dirty="0" smtClean="0"/>
              <a:t>Važno je da dete ima svoj, makar i najmanji prostor (ugao, polica, kutija) u kome može slobodno da se igra, uči, stvara, menja ga.</a:t>
            </a:r>
          </a:p>
          <a:p>
            <a:pPr marL="0" indent="0">
              <a:buNone/>
            </a:pPr>
            <a:endParaRPr lang="sr-Latn-RS" sz="2600" dirty="0" smtClean="0"/>
          </a:p>
          <a:p>
            <a:r>
              <a:rPr lang="sr-Latn-RS" sz="4600" dirty="0" smtClean="0"/>
              <a:t>Dogovorite se unapred o tome na koji način dete treba da se brine  o svom prostoru – sređivanje posle igre, čuvanje igračaka i slično.</a:t>
            </a:r>
          </a:p>
          <a:p>
            <a:pPr marL="0" indent="0">
              <a:buNone/>
            </a:pPr>
            <a:endParaRPr lang="sr-Latn-RS" sz="2600" dirty="0" smtClean="0"/>
          </a:p>
          <a:p>
            <a:r>
              <a:rPr lang="sr-Latn-RS" sz="4600" dirty="0" smtClean="0"/>
              <a:t>To je prilika da dete uči da preuzima odgovornost za lični prostor i sopstveno ponašanje. </a:t>
            </a:r>
            <a:endParaRPr lang="en-US" sz="4600" dirty="0"/>
          </a:p>
        </p:txBody>
      </p:sp>
      <p:pic>
        <p:nvPicPr>
          <p:cNvPr id="4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9521372" y="2119085"/>
            <a:ext cx="2399263" cy="3607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283239"/>
            <a:ext cx="11499376" cy="1325563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DA0000"/>
                </a:solidFill>
              </a:rPr>
              <a:t>Zamenimo kažnjavanje disciplinovanjem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3" y="1825625"/>
            <a:ext cx="8327949" cy="4351338"/>
          </a:xfrm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00B0F0"/>
                </a:solidFill>
              </a:rPr>
              <a:t>Šta kada dete prekrši pravila?</a:t>
            </a:r>
          </a:p>
          <a:p>
            <a:pPr>
              <a:buNone/>
            </a:pPr>
            <a:endParaRPr lang="sr-Latn-RS" sz="1600" dirty="0" smtClean="0"/>
          </a:p>
          <a:p>
            <a:r>
              <a:rPr lang="sr-Latn-RS" sz="3200" dirty="0" smtClean="0"/>
              <a:t>Kratka pauzta (tajm-aut) je dobra strategija da dete razmisli u čemu je pogrešilo. </a:t>
            </a:r>
          </a:p>
          <a:p>
            <a:pPr marL="0" indent="0">
              <a:buNone/>
            </a:pPr>
            <a:endParaRPr lang="sr-Latn-RS" sz="1800" dirty="0" smtClean="0"/>
          </a:p>
          <a:p>
            <a:r>
              <a:rPr lang="sr-Latn-RS" sz="3200" dirty="0" smtClean="0"/>
              <a:t>Razgovarajte smireno sa njim nakon toga.</a:t>
            </a:r>
          </a:p>
          <a:p>
            <a:pPr marL="0" indent="0">
              <a:buNone/>
            </a:pPr>
            <a:endParaRPr lang="sr-Latn-RS" sz="1600" dirty="0" smtClean="0"/>
          </a:p>
          <a:p>
            <a:r>
              <a:rPr lang="sr-Latn-RS" sz="3200" dirty="0" smtClean="0"/>
              <a:t>Dajte detetu šansu  i pomozite mu da ispravi grešku.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/>
          </a:p>
        </p:txBody>
      </p:sp>
      <p:pic>
        <p:nvPicPr>
          <p:cNvPr id="4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8447964" y="2511188"/>
            <a:ext cx="3561651" cy="2558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45" y="1989398"/>
            <a:ext cx="7561217" cy="435133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sr-Latn-RS" dirty="0" smtClean="0"/>
          </a:p>
          <a:p>
            <a:r>
              <a:rPr lang="sr-Latn-RS" sz="4200" dirty="0" smtClean="0"/>
              <a:t>Roditeljstvo je uzbudljiv, ali izazovan „posao“.</a:t>
            </a:r>
          </a:p>
          <a:p>
            <a:pPr marL="0" indent="0">
              <a:buNone/>
            </a:pPr>
            <a:endParaRPr lang="sr-Latn-RS" sz="2400" dirty="0"/>
          </a:p>
          <a:p>
            <a:r>
              <a:rPr lang="sr-Latn-RS" sz="4200" dirty="0" smtClean="0"/>
              <a:t>Ne možemo uvek da odreagujemo na pravi način.</a:t>
            </a:r>
          </a:p>
          <a:p>
            <a:pPr marL="0" indent="0">
              <a:buNone/>
            </a:pPr>
            <a:endParaRPr lang="sr-Latn-RS" dirty="0" smtClean="0"/>
          </a:p>
          <a:p>
            <a:r>
              <a:rPr lang="sr-Latn-RS" sz="4200" dirty="0" smtClean="0"/>
              <a:t>Niko ne može da bude savršen roditelj</a:t>
            </a:r>
            <a:r>
              <a:rPr lang="sr-Latn-RS" sz="3800" dirty="0" smtClean="0"/>
              <a:t>.</a:t>
            </a:r>
          </a:p>
          <a:p>
            <a:endParaRPr lang="sr-Latn-RS" dirty="0" smtClean="0"/>
          </a:p>
          <a:p>
            <a:endParaRPr lang="sr-Latn-RS" dirty="0" smtClean="0"/>
          </a:p>
          <a:p>
            <a:pPr>
              <a:buNone/>
            </a:pPr>
            <a:r>
              <a:rPr lang="sr-Latn-RS" sz="1700" dirty="0" smtClean="0"/>
              <a:t>* Fotografija: Mabel M</a:t>
            </a:r>
            <a:r>
              <a:rPr lang="en-US" sz="1700" dirty="0" smtClean="0"/>
              <a:t>a</a:t>
            </a:r>
            <a:r>
              <a:rPr lang="sr-Latn-RS" sz="1700" dirty="0" smtClean="0"/>
              <a:t>ber / Pexels</a:t>
            </a:r>
            <a:endParaRPr lang="sr-Latn-RS" sz="1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rgbClr val="DA0000"/>
                </a:solidFill>
              </a:rPr>
              <a:t>Započnimo priču o roditeljstvu sledećim podsetnikom</a:t>
            </a:r>
            <a:endParaRPr lang="en-US" sz="3600" b="1" dirty="0">
              <a:solidFill>
                <a:srgbClr val="DA0000"/>
              </a:solidFill>
            </a:endParaRPr>
          </a:p>
        </p:txBody>
      </p:sp>
      <p:pic>
        <p:nvPicPr>
          <p:cNvPr id="4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7785847" y="1748118"/>
            <a:ext cx="5584695" cy="3830446"/>
          </a:xfrm>
          <a:prstGeom prst="chord">
            <a:avLst>
              <a:gd name="adj1" fmla="val 2658481"/>
              <a:gd name="adj2" fmla="val 18942614"/>
            </a:avLst>
          </a:prstGeom>
          <a:noFill/>
          <a:ln>
            <a:noFill/>
          </a:ln>
        </p:spPr>
      </p:pic>
      <p:pic>
        <p:nvPicPr>
          <p:cNvPr id="9" name="Google Shape;155;p24"/>
          <p:cNvPicPr preferRelativeResize="0"/>
          <p:nvPr/>
        </p:nvPicPr>
        <p:blipFill>
          <a:blip r:embed="rId3" cstate="print"/>
          <a:srcRect l="4692" r="13337"/>
          <a:stretch>
            <a:fillRect/>
          </a:stretch>
        </p:blipFill>
        <p:spPr>
          <a:xfrm>
            <a:off x="7707092" y="1734456"/>
            <a:ext cx="4513943" cy="394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307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1415" cy="1325563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DA0000"/>
                </a:solidFill>
              </a:rPr>
              <a:t>Zamenimo kažnjavanje disciplinovanjem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1611086"/>
            <a:ext cx="7570824" cy="4804228"/>
          </a:xfrm>
        </p:spPr>
        <p:txBody>
          <a:bodyPr>
            <a:noAutofit/>
          </a:bodyPr>
          <a:lstStyle/>
          <a:p>
            <a:r>
              <a:rPr lang="sr-Latn-RS" sz="3600" b="1" dirty="0" smtClean="0">
                <a:solidFill>
                  <a:srgbClr val="00B0F0"/>
                </a:solidFill>
              </a:rPr>
              <a:t>P</a:t>
            </a:r>
            <a:r>
              <a:rPr lang="en-US" sz="3600" b="1" dirty="0" smtClean="0">
                <a:solidFill>
                  <a:srgbClr val="00B0F0"/>
                </a:solidFill>
              </a:rPr>
              <a:t>o</a:t>
            </a:r>
            <a:r>
              <a:rPr lang="sr-Latn-RS" sz="3600" b="1" dirty="0" smtClean="0">
                <a:solidFill>
                  <a:srgbClr val="00B0F0"/>
                </a:solidFill>
              </a:rPr>
              <a:t>dsticaj umesto pretnje</a:t>
            </a:r>
          </a:p>
          <a:p>
            <a:pPr marL="0" indent="0">
              <a:buNone/>
            </a:pPr>
            <a:endParaRPr lang="sr-Latn-RS" sz="1400" dirty="0" smtClean="0"/>
          </a:p>
          <a:p>
            <a:r>
              <a:rPr lang="sr-Latn-RS" dirty="0" smtClean="0"/>
              <a:t>Većina roditelja iz iskustva zna da ne pretnjama ne može mnogo da se postigne.</a:t>
            </a:r>
          </a:p>
          <a:p>
            <a:pPr marL="0" indent="0">
              <a:buNone/>
            </a:pPr>
            <a:endParaRPr lang="sr-Latn-RS" sz="1400" dirty="0" smtClean="0"/>
          </a:p>
          <a:p>
            <a:r>
              <a:rPr lang="sr-Latn-RS" dirty="0" smtClean="0"/>
              <a:t>Mnogo je efikasnije da se podstakne poželjno ponašanje.</a:t>
            </a:r>
          </a:p>
          <a:p>
            <a:pPr marL="0" indent="0">
              <a:buNone/>
            </a:pPr>
            <a:endParaRPr lang="sr-Latn-RS" sz="1400" dirty="0" smtClean="0"/>
          </a:p>
          <a:p>
            <a:r>
              <a:rPr lang="sr-Latn-RS" dirty="0" smtClean="0"/>
              <a:t>Ispunjena očekivanja podržite pohvalom, zajedničkom proslavom i radovanjem, a ne skupim igračkama i slatkišima.</a:t>
            </a:r>
            <a:endParaRPr lang="en-US" dirty="0"/>
          </a:p>
        </p:txBody>
      </p:sp>
      <p:pic>
        <p:nvPicPr>
          <p:cNvPr id="4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7724633" y="2060812"/>
            <a:ext cx="4284982" cy="302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95" y="119466"/>
            <a:ext cx="10515600" cy="1325563"/>
          </a:xfrm>
        </p:spPr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Kada vaspitanje prerasta u nasilje?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44" y="1470779"/>
            <a:ext cx="10149114" cy="4493289"/>
          </a:xfrm>
        </p:spPr>
        <p:txBody>
          <a:bodyPr>
            <a:noAutofit/>
          </a:bodyPr>
          <a:lstStyle/>
          <a:p>
            <a:r>
              <a:rPr lang="vi-VN" i="1" dirty="0" smtClean="0"/>
              <a:t>44% dečaka i 42% devojčica mlađih od 14 godina bilo je izloženo nasilnim metodama disciplinovanja kod kuće.</a:t>
            </a:r>
            <a:r>
              <a:rPr lang="sr-Latn-RS" i="1" dirty="0" smtClean="0"/>
              <a:t>*</a:t>
            </a:r>
            <a:endParaRPr lang="sr-Latn-RS" dirty="0" smtClean="0"/>
          </a:p>
          <a:p>
            <a:pPr marL="0" indent="0">
              <a:buNone/>
            </a:pPr>
            <a:endParaRPr lang="sr-Latn-RS" sz="1600" dirty="0" smtClean="0"/>
          </a:p>
          <a:p>
            <a:r>
              <a:rPr lang="sr-Latn-RS" dirty="0" smtClean="0"/>
              <a:t>U nasilne metode disciplinovanja spadaju: telesno kažnjavanje, psihološka agresija i teško fizičko kažnjavanje.</a:t>
            </a:r>
          </a:p>
          <a:p>
            <a:pPr marL="0" indent="0">
              <a:buNone/>
            </a:pPr>
            <a:endParaRPr lang="sr-Latn-RS" sz="1600" dirty="0" smtClean="0"/>
          </a:p>
          <a:p>
            <a:r>
              <a:rPr lang="sr-Latn-RS" dirty="0" smtClean="0"/>
              <a:t>Iako i dalje rasprostranjeno, uliva nadu ipak da je tokom </a:t>
            </a:r>
            <a:r>
              <a:rPr lang="vi-VN" dirty="0" smtClean="0"/>
              <a:t>poslednjih deset godina došlo do opadanja primene nasilnih oblika disciplinovanja dece u porodicama</a:t>
            </a:r>
            <a:r>
              <a:rPr lang="sr-Latn-RS" dirty="0" smtClean="0"/>
              <a:t>.</a:t>
            </a:r>
            <a:endParaRPr lang="sr-Latn-RS" sz="1400" dirty="0" smtClean="0"/>
          </a:p>
          <a:p>
            <a:endParaRPr lang="sr-Latn-RS" sz="1400" dirty="0" smtClean="0"/>
          </a:p>
          <a:p>
            <a:pPr>
              <a:buNone/>
            </a:pPr>
            <a:r>
              <a:rPr lang="sr-Latn-RS" sz="1400" dirty="0" smtClean="0"/>
              <a:t>* </a:t>
            </a:r>
            <a:r>
              <a:rPr lang="en-US" sz="1100" dirty="0" smtClean="0">
                <a:hlinkClick r:id="rId2"/>
              </a:rPr>
              <a:t>https://www.unicef.org/serbia/nasilje-nad-decom</a:t>
            </a:r>
            <a:endParaRPr lang="en-US" sz="1400" dirty="0"/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8232849" y="4872518"/>
            <a:ext cx="2357814" cy="188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71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Kada vaspitanje prerasta u nasilje?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13914" cy="4351338"/>
          </a:xfrm>
        </p:spPr>
        <p:txBody>
          <a:bodyPr>
            <a:noAutofit/>
          </a:bodyPr>
          <a:lstStyle/>
          <a:p>
            <a:r>
              <a:rPr lang="sr-Latn-RS" sz="3200" dirty="0" smtClean="0"/>
              <a:t>P</a:t>
            </a:r>
            <a:r>
              <a:rPr lang="vi-VN" sz="3200" dirty="0" smtClean="0"/>
              <a:t>rema Savetu Evrope telesno kažnjavanje koje se koristi u cilju korekcije i kontrole ponašanja deteta predstavlja nasilje prema deci</a:t>
            </a:r>
            <a:r>
              <a:rPr lang="sr-Latn-RS" sz="3200" dirty="0" smtClean="0"/>
              <a:t>.</a:t>
            </a:r>
          </a:p>
          <a:p>
            <a:pPr marL="0" indent="0">
              <a:buNone/>
            </a:pPr>
            <a:endParaRPr lang="sr-Latn-RS" sz="1600" dirty="0" smtClean="0"/>
          </a:p>
          <a:p>
            <a:r>
              <a:rPr lang="sr-Latn-RS" sz="3200" dirty="0" smtClean="0"/>
              <a:t>O</a:t>
            </a:r>
            <a:r>
              <a:rPr lang="vi-VN" sz="3200" dirty="0" smtClean="0"/>
              <a:t>no demonstrira moć i dominaciju, ponižava dete i često vodi fizičkim povredama i narušavanju zdravlja</a:t>
            </a:r>
            <a:r>
              <a:rPr lang="sr-Latn-RS" sz="3200" dirty="0" smtClean="0"/>
              <a:t>.</a:t>
            </a:r>
          </a:p>
          <a:p>
            <a:endParaRPr lang="sr-Latn-RS" sz="3200" dirty="0" smtClean="0"/>
          </a:p>
          <a:p>
            <a:endParaRPr lang="sr-Latn-RS" sz="3200" dirty="0" smtClean="0"/>
          </a:p>
          <a:p>
            <a:pPr>
              <a:buNone/>
            </a:pPr>
            <a:endParaRPr lang="en-US" sz="3200" dirty="0"/>
          </a:p>
        </p:txBody>
      </p:sp>
      <p:pic>
        <p:nvPicPr>
          <p:cNvPr id="6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8973478" y="2235199"/>
            <a:ext cx="2608921" cy="341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71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Kada vaspitanje prerasta u nasilje?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1607257"/>
            <a:ext cx="8707272" cy="4351338"/>
          </a:xfrm>
        </p:spPr>
        <p:txBody>
          <a:bodyPr>
            <a:noAutofit/>
          </a:bodyPr>
          <a:lstStyle/>
          <a:p>
            <a:endParaRPr lang="sr-Latn-RS" sz="3200" dirty="0" smtClean="0"/>
          </a:p>
          <a:p>
            <a:pPr marL="0" indent="0">
              <a:buNone/>
            </a:pPr>
            <a:r>
              <a:rPr lang="sr-Latn-RS" sz="3200" dirty="0" smtClean="0"/>
              <a:t>Telesno kažnjavanje:</a:t>
            </a:r>
          </a:p>
          <a:p>
            <a:r>
              <a:rPr lang="sr-Latn-RS" sz="3200" dirty="0" smtClean="0"/>
              <a:t> ne pomaže u postizanju željenog ponašanja,</a:t>
            </a:r>
            <a:r>
              <a:rPr lang="vi-VN" sz="3200" dirty="0" smtClean="0"/>
              <a:t> </a:t>
            </a:r>
            <a:endParaRPr lang="sr-Latn-RS" sz="3200" dirty="0" smtClean="0"/>
          </a:p>
          <a:p>
            <a:r>
              <a:rPr lang="vi-VN" sz="3200" dirty="0" smtClean="0"/>
              <a:t>vodi do povećanja agresivnosti deteta i </a:t>
            </a:r>
            <a:endParaRPr lang="sr-Latn-RS" sz="3200" dirty="0" smtClean="0"/>
          </a:p>
          <a:p>
            <a:r>
              <a:rPr lang="sr-Latn-RS" sz="3200" dirty="0" smtClean="0"/>
              <a:t> vodi do </a:t>
            </a:r>
            <a:r>
              <a:rPr lang="vi-VN" sz="3200" dirty="0" smtClean="0"/>
              <a:t>međugeneracijskog prenošenja nasilnog ponašanja</a:t>
            </a:r>
            <a:r>
              <a:rPr lang="sr-Latn-RS" sz="3200" dirty="0" smtClean="0"/>
              <a:t>*</a:t>
            </a:r>
          </a:p>
          <a:p>
            <a:pPr marL="0" indent="0">
              <a:buNone/>
            </a:pPr>
            <a:endParaRPr lang="sr-Latn-RS" sz="3200" dirty="0" smtClean="0"/>
          </a:p>
          <a:p>
            <a:pPr>
              <a:buNone/>
            </a:pPr>
            <a:r>
              <a:rPr lang="sr-Latn-RS" sz="3200" dirty="0" smtClean="0"/>
              <a:t>*</a:t>
            </a:r>
            <a:r>
              <a:rPr lang="vi-VN" sz="3200" dirty="0" smtClean="0"/>
              <a:t> </a:t>
            </a:r>
            <a:r>
              <a:rPr lang="vi-VN" sz="2000" dirty="0" smtClean="0"/>
              <a:t>Srna i Stevanović, 2010; Išpanović Radojković, Žegarac, 2011</a:t>
            </a:r>
            <a:r>
              <a:rPr lang="sr-Latn-RS" sz="2000" dirty="0" smtClean="0"/>
              <a:t>, prema Unicef, 2018</a:t>
            </a:r>
            <a:endParaRPr lang="sr-Latn-RS" sz="3200" dirty="0" smtClean="0"/>
          </a:p>
          <a:p>
            <a:pPr>
              <a:buNone/>
            </a:pPr>
            <a:endParaRPr lang="en-US" sz="3200" dirty="0"/>
          </a:p>
        </p:txBody>
      </p:sp>
      <p:pic>
        <p:nvPicPr>
          <p:cNvPr id="6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9263763" y="1857828"/>
            <a:ext cx="2608921" cy="341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71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Kada vaspitanje prerasta u nasilje?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64" y="1730089"/>
            <a:ext cx="8135278" cy="4351338"/>
          </a:xfrm>
        </p:spPr>
        <p:txBody>
          <a:bodyPr>
            <a:normAutofit/>
          </a:bodyPr>
          <a:lstStyle/>
          <a:p>
            <a:endParaRPr lang="sr-Latn-RS" sz="3600" dirty="0" smtClean="0">
              <a:solidFill>
                <a:srgbClr val="00B0F0"/>
              </a:solidFill>
            </a:endParaRPr>
          </a:p>
          <a:p>
            <a:r>
              <a:rPr lang="en-US" sz="3600" dirty="0" err="1" smtClean="0">
                <a:solidFill>
                  <a:srgbClr val="00B0F0"/>
                </a:solidFill>
              </a:rPr>
              <a:t>Psihičko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zlostavljanje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smtClean="0"/>
              <a:t>je </a:t>
            </a:r>
            <a:r>
              <a:rPr lang="en-US" sz="3600" dirty="0" err="1" smtClean="0"/>
              <a:t>ponavljani</a:t>
            </a:r>
            <a:r>
              <a:rPr lang="en-US" sz="3600" dirty="0" smtClean="0"/>
              <a:t> </a:t>
            </a:r>
            <a:r>
              <a:rPr lang="en-US" sz="3600" dirty="0" err="1" smtClean="0"/>
              <a:t>čin</a:t>
            </a:r>
            <a:r>
              <a:rPr lang="en-US" sz="3600" dirty="0" smtClean="0"/>
              <a:t> </a:t>
            </a:r>
            <a:r>
              <a:rPr lang="en-US" sz="3600" dirty="0" err="1" smtClean="0"/>
              <a:t>ili</a:t>
            </a:r>
            <a:r>
              <a:rPr lang="en-US" sz="3600" dirty="0" smtClean="0"/>
              <a:t> </a:t>
            </a:r>
            <a:r>
              <a:rPr lang="en-US" sz="3600" dirty="0" err="1" smtClean="0"/>
              <a:t>nečinjenje</a:t>
            </a:r>
            <a:r>
              <a:rPr lang="en-US" sz="3600" dirty="0" smtClean="0"/>
              <a:t> </a:t>
            </a:r>
            <a:r>
              <a:rPr lang="en-US" sz="3600" dirty="0" err="1" smtClean="0"/>
              <a:t>roditelja</a:t>
            </a:r>
            <a:r>
              <a:rPr lang="en-US" sz="3600" dirty="0" smtClean="0"/>
              <a:t>/</a:t>
            </a:r>
            <a:r>
              <a:rPr lang="en-US" sz="3600" dirty="0" err="1" smtClean="0"/>
              <a:t>staratelja</a:t>
            </a:r>
            <a:r>
              <a:rPr lang="en-US" sz="3600" dirty="0" smtClean="0"/>
              <a:t>, </a:t>
            </a:r>
            <a:r>
              <a:rPr lang="en-US" sz="3600" dirty="0" err="1" smtClean="0"/>
              <a:t>ili</a:t>
            </a:r>
            <a:r>
              <a:rPr lang="en-US" sz="3600" dirty="0" smtClean="0"/>
              <a:t> </a:t>
            </a:r>
            <a:r>
              <a:rPr lang="en-US" sz="3600" dirty="0" err="1" smtClean="0"/>
              <a:t>vršnjaka</a:t>
            </a:r>
            <a:r>
              <a:rPr lang="en-US" sz="3600" dirty="0" smtClean="0"/>
              <a:t>, </a:t>
            </a:r>
            <a:r>
              <a:rPr lang="en-US" sz="3600" dirty="0" err="1" smtClean="0"/>
              <a:t>koje</a:t>
            </a:r>
            <a:r>
              <a:rPr lang="en-US" sz="3600" dirty="0" smtClean="0"/>
              <a:t> </a:t>
            </a:r>
            <a:r>
              <a:rPr lang="en-US" sz="3600" dirty="0" err="1" smtClean="0"/>
              <a:t>rezultira</a:t>
            </a:r>
            <a:r>
              <a:rPr lang="en-US" sz="3600" dirty="0" smtClean="0"/>
              <a:t> </a:t>
            </a:r>
            <a:r>
              <a:rPr lang="en-US" sz="3600" dirty="0" err="1" smtClean="0"/>
              <a:t>ozbiljnim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dugotrajnim</a:t>
            </a:r>
            <a:r>
              <a:rPr lang="en-US" sz="3600" dirty="0" smtClean="0"/>
              <a:t> </a:t>
            </a:r>
            <a:r>
              <a:rPr lang="en-US" sz="3600" dirty="0" err="1" smtClean="0"/>
              <a:t>posledicama</a:t>
            </a:r>
            <a:r>
              <a:rPr lang="en-US" sz="3600" dirty="0" smtClean="0"/>
              <a:t> </a:t>
            </a:r>
            <a:r>
              <a:rPr lang="en-US" sz="3600" dirty="0" err="1" smtClean="0"/>
              <a:t>po</a:t>
            </a:r>
            <a:r>
              <a:rPr lang="en-US" sz="3600" dirty="0" smtClean="0"/>
              <a:t> </a:t>
            </a:r>
            <a:r>
              <a:rPr lang="en-US" sz="3600" dirty="0" err="1" smtClean="0"/>
              <a:t>ponašanje</a:t>
            </a:r>
            <a:r>
              <a:rPr lang="en-US" sz="3600" dirty="0" smtClean="0"/>
              <a:t>, </a:t>
            </a:r>
            <a:r>
              <a:rPr lang="en-US" sz="3600" dirty="0" err="1" smtClean="0"/>
              <a:t>kao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kognitivnim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afektivnim</a:t>
            </a:r>
            <a:r>
              <a:rPr lang="en-US" sz="3600" dirty="0" smtClean="0"/>
              <a:t> </a:t>
            </a:r>
            <a:r>
              <a:rPr lang="en-US" sz="3600" dirty="0" err="1" smtClean="0"/>
              <a:t>posledicama</a:t>
            </a:r>
            <a:r>
              <a:rPr lang="en-US" sz="3600" dirty="0" smtClean="0"/>
              <a:t>. </a:t>
            </a:r>
            <a:endParaRPr lang="sr-Latn-RS" sz="3600" dirty="0" smtClean="0"/>
          </a:p>
        </p:txBody>
      </p:sp>
      <p:pic>
        <p:nvPicPr>
          <p:cNvPr id="6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8973478" y="2235199"/>
            <a:ext cx="2608921" cy="341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982"/>
            <a:ext cx="10515600" cy="1325563"/>
          </a:xfrm>
        </p:spPr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Kada vaspitanje prerasta u nasilje?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2" y="1654629"/>
            <a:ext cx="8389258" cy="4522334"/>
          </a:xfrm>
        </p:spPr>
        <p:txBody>
          <a:bodyPr>
            <a:noAutofit/>
          </a:bodyPr>
          <a:lstStyle/>
          <a:p>
            <a:pPr>
              <a:buNone/>
            </a:pPr>
            <a:endParaRPr lang="sr-Latn-RS" sz="1400" dirty="0" smtClean="0"/>
          </a:p>
          <a:p>
            <a:pPr marL="0" indent="0">
              <a:buNone/>
            </a:pPr>
            <a:r>
              <a:rPr lang="en-US" sz="3200" dirty="0" err="1" smtClean="0">
                <a:solidFill>
                  <a:srgbClr val="00B0F0"/>
                </a:solidFill>
              </a:rPr>
              <a:t>Psihološko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zlostavljanje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/>
              <a:t>uključuje</a:t>
            </a:r>
            <a:r>
              <a:rPr lang="sr-Latn-RS" sz="3200" dirty="0" smtClean="0"/>
              <a:t>:</a:t>
            </a:r>
          </a:p>
          <a:p>
            <a:pPr marL="0" indent="0">
              <a:buNone/>
            </a:pPr>
            <a:endParaRPr lang="sr-Latn-RS" sz="1400" dirty="0" smtClean="0"/>
          </a:p>
          <a:p>
            <a:pPr>
              <a:spcAft>
                <a:spcPts val="1200"/>
              </a:spcAft>
            </a:pPr>
            <a:r>
              <a:rPr lang="en-US" sz="3200" dirty="0" err="1" smtClean="0"/>
              <a:t>klevetanje</a:t>
            </a:r>
            <a:r>
              <a:rPr lang="en-US" sz="3200" dirty="0" smtClean="0"/>
              <a:t>, </a:t>
            </a:r>
            <a:r>
              <a:rPr lang="en-US" sz="3200" dirty="0" err="1" smtClean="0"/>
              <a:t>optuživanje</a:t>
            </a:r>
            <a:r>
              <a:rPr lang="en-US" sz="3200" dirty="0" smtClean="0"/>
              <a:t>, </a:t>
            </a:r>
            <a:r>
              <a:rPr lang="en-US" sz="3200" dirty="0" err="1" smtClean="0"/>
              <a:t>pretnje</a:t>
            </a:r>
            <a:r>
              <a:rPr lang="en-US" sz="3200" dirty="0" smtClean="0"/>
              <a:t>, </a:t>
            </a:r>
            <a:r>
              <a:rPr lang="en-US" sz="3200" dirty="0" err="1" smtClean="0"/>
              <a:t>uvrede</a:t>
            </a:r>
            <a:r>
              <a:rPr lang="en-US" sz="3200" dirty="0" smtClean="0"/>
              <a:t>, </a:t>
            </a:r>
            <a:endParaRPr lang="sr-Latn-RS" sz="3200" dirty="0" smtClean="0"/>
          </a:p>
          <a:p>
            <a:pPr>
              <a:spcAft>
                <a:spcPts val="1200"/>
              </a:spcAft>
            </a:pPr>
            <a:r>
              <a:rPr lang="en-US" sz="3200" dirty="0" err="1" smtClean="0"/>
              <a:t>ograničavanje</a:t>
            </a:r>
            <a:r>
              <a:rPr lang="en-US" sz="3200" dirty="0" smtClean="0"/>
              <a:t> </a:t>
            </a:r>
            <a:r>
              <a:rPr lang="en-US" sz="3200" dirty="0" err="1" smtClean="0"/>
              <a:t>detetove</a:t>
            </a:r>
            <a:r>
              <a:rPr lang="en-US" sz="3200" dirty="0" smtClean="0"/>
              <a:t> </a:t>
            </a:r>
            <a:r>
              <a:rPr lang="en-US" sz="3200" dirty="0" err="1" smtClean="0"/>
              <a:t>slobode</a:t>
            </a:r>
            <a:r>
              <a:rPr lang="en-US" sz="3200" dirty="0" smtClean="0"/>
              <a:t> </a:t>
            </a:r>
            <a:r>
              <a:rPr lang="en-US" sz="3200" dirty="0" err="1" smtClean="0"/>
              <a:t>kretanja</a:t>
            </a:r>
            <a:r>
              <a:rPr lang="en-US" sz="3200" dirty="0" smtClean="0"/>
              <a:t>, </a:t>
            </a:r>
            <a:endParaRPr lang="sr-Latn-RS" sz="3200" dirty="0" smtClean="0"/>
          </a:p>
          <a:p>
            <a:pPr>
              <a:spcAft>
                <a:spcPts val="1200"/>
              </a:spcAft>
            </a:pPr>
            <a:r>
              <a:rPr lang="en-US" sz="3200" dirty="0" err="1" smtClean="0"/>
              <a:t>ruganje</a:t>
            </a:r>
            <a:r>
              <a:rPr lang="en-US" sz="3200" dirty="0" smtClean="0"/>
              <a:t> </a:t>
            </a:r>
            <a:r>
              <a:rPr lang="en-US" sz="3200" dirty="0" err="1" smtClean="0"/>
              <a:t>ili</a:t>
            </a:r>
            <a:r>
              <a:rPr lang="en-US" sz="3200" dirty="0" smtClean="0"/>
              <a:t> </a:t>
            </a:r>
            <a:r>
              <a:rPr lang="en-US" sz="3200" dirty="0" err="1" smtClean="0"/>
              <a:t>druge</a:t>
            </a:r>
            <a:r>
              <a:rPr lang="en-US" sz="3200" dirty="0" smtClean="0"/>
              <a:t> ne-</a:t>
            </a:r>
            <a:r>
              <a:rPr lang="en-US" sz="3200" dirty="0" err="1" smtClean="0"/>
              <a:t>fizičke</a:t>
            </a:r>
            <a:r>
              <a:rPr lang="en-US" sz="3200" dirty="0" smtClean="0"/>
              <a:t> </a:t>
            </a:r>
            <a:r>
              <a:rPr lang="en-US" sz="3200" dirty="0" err="1" smtClean="0"/>
              <a:t>oblike</a:t>
            </a:r>
            <a:r>
              <a:rPr lang="en-US" sz="3200" dirty="0" smtClean="0"/>
              <a:t> </a:t>
            </a:r>
            <a:r>
              <a:rPr lang="en-US" sz="3200" dirty="0" err="1" smtClean="0"/>
              <a:t>iskazivanja</a:t>
            </a:r>
            <a:r>
              <a:rPr lang="en-US" sz="3200" dirty="0" smtClean="0"/>
              <a:t> </a:t>
            </a:r>
            <a:r>
              <a:rPr lang="en-US" sz="3200" dirty="0" err="1" smtClean="0"/>
              <a:t>neprijateljstva</a:t>
            </a:r>
            <a:r>
              <a:rPr lang="en-US" sz="3200" dirty="0" smtClean="0"/>
              <a:t> </a:t>
            </a:r>
            <a:r>
              <a:rPr lang="en-US" sz="3200" dirty="0" err="1" smtClean="0"/>
              <a:t>prema</a:t>
            </a:r>
            <a:r>
              <a:rPr lang="en-US" sz="3200" dirty="0" smtClean="0"/>
              <a:t> </a:t>
            </a:r>
            <a:r>
              <a:rPr lang="en-US" sz="3200" dirty="0" err="1" smtClean="0"/>
              <a:t>detetu</a:t>
            </a:r>
            <a:r>
              <a:rPr lang="en-US" sz="3200" dirty="0" smtClean="0"/>
              <a:t> </a:t>
            </a:r>
            <a:r>
              <a:rPr lang="en-US" sz="3200" dirty="0" err="1" smtClean="0"/>
              <a:t>ili</a:t>
            </a:r>
            <a:r>
              <a:rPr lang="en-US" sz="3200" dirty="0" smtClean="0"/>
              <a:t> </a:t>
            </a:r>
            <a:r>
              <a:rPr lang="en-US" sz="3200" dirty="0" err="1" smtClean="0"/>
              <a:t>odbacivanja</a:t>
            </a:r>
            <a:r>
              <a:rPr lang="en-US" sz="3200" dirty="0" smtClean="0"/>
              <a:t> </a:t>
            </a:r>
            <a:r>
              <a:rPr lang="en-US" sz="3200" dirty="0" err="1" smtClean="0"/>
              <a:t>deteta</a:t>
            </a:r>
            <a:r>
              <a:rPr lang="sr-Latn-RS" sz="3200" dirty="0" smtClean="0"/>
              <a:t>.*</a:t>
            </a:r>
            <a:r>
              <a:rPr lang="en-US" sz="3200" dirty="0" smtClean="0"/>
              <a:t> </a:t>
            </a:r>
            <a:endParaRPr lang="sr-Latn-RS" sz="1400" dirty="0" smtClean="0"/>
          </a:p>
          <a:p>
            <a:pPr>
              <a:buNone/>
            </a:pPr>
            <a:r>
              <a:rPr lang="sr-Latn-RS" sz="1600" dirty="0" smtClean="0"/>
              <a:t>*</a:t>
            </a:r>
            <a:r>
              <a:rPr lang="en-US" sz="1600" dirty="0" err="1" smtClean="0"/>
              <a:t>Helfer</a:t>
            </a:r>
            <a:r>
              <a:rPr lang="en-US" sz="1600" dirty="0" smtClean="0"/>
              <a:t>, </a:t>
            </a:r>
            <a:r>
              <a:rPr lang="en-US" sz="1600" dirty="0" err="1" smtClean="0"/>
              <a:t>Kempe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Krugman</a:t>
            </a:r>
            <a:r>
              <a:rPr lang="en-US" sz="1600" dirty="0" smtClean="0"/>
              <a:t>, 1997</a:t>
            </a:r>
            <a:r>
              <a:rPr lang="sr-Latn-RS" sz="1600" dirty="0" smtClean="0"/>
              <a:t>, prema Unicef 2018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6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8973478" y="2235199"/>
            <a:ext cx="2608921" cy="341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Koji su efekti nasilja na razvoj deteta?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47857" cy="4351338"/>
          </a:xfrm>
        </p:spPr>
        <p:txBody>
          <a:bodyPr>
            <a:normAutofit/>
          </a:bodyPr>
          <a:lstStyle/>
          <a:p>
            <a:r>
              <a:rPr lang="sr-Latn-RS" sz="3600" dirty="0" smtClean="0"/>
              <a:t>Č</a:t>
            </a:r>
            <a:r>
              <a:rPr lang="en-US" sz="3600" dirty="0" err="1" smtClean="0"/>
              <a:t>esta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dugotrajna</a:t>
            </a:r>
            <a:r>
              <a:rPr lang="en-US" sz="3600" dirty="0" smtClean="0"/>
              <a:t> </a:t>
            </a:r>
            <a:r>
              <a:rPr lang="en-US" sz="3600" dirty="0" err="1" smtClean="0"/>
              <a:t>uskraćivanja</a:t>
            </a:r>
            <a:r>
              <a:rPr lang="en-US" sz="3600" dirty="0" smtClean="0"/>
              <a:t> </a:t>
            </a:r>
            <a:r>
              <a:rPr lang="en-US" sz="3600" dirty="0" err="1" smtClean="0"/>
              <a:t>ili</a:t>
            </a:r>
            <a:r>
              <a:rPr lang="en-US" sz="3600" dirty="0" smtClean="0"/>
              <a:t> </a:t>
            </a:r>
            <a:r>
              <a:rPr lang="en-US" sz="3600" dirty="0" err="1" smtClean="0"/>
              <a:t>izloženost</a:t>
            </a:r>
            <a:r>
              <a:rPr lang="en-US" sz="3600" dirty="0" smtClean="0"/>
              <a:t> </a:t>
            </a:r>
            <a:r>
              <a:rPr lang="en-US" sz="3600" dirty="0" err="1" smtClean="0"/>
              <a:t>ekstremnim</a:t>
            </a:r>
            <a:r>
              <a:rPr lang="en-US" sz="3600" dirty="0" smtClean="0"/>
              <a:t> </a:t>
            </a:r>
            <a:r>
              <a:rPr lang="en-US" sz="3600" dirty="0" err="1" smtClean="0"/>
              <a:t>traumama</a:t>
            </a:r>
            <a:r>
              <a:rPr lang="en-US" sz="3600" dirty="0" smtClean="0"/>
              <a:t> </a:t>
            </a:r>
            <a:r>
              <a:rPr lang="en-US" sz="3600" dirty="0" err="1" smtClean="0"/>
              <a:t>mogu</a:t>
            </a:r>
            <a:r>
              <a:rPr lang="en-US" sz="3600" dirty="0" smtClean="0"/>
              <a:t> </a:t>
            </a:r>
            <a:r>
              <a:rPr lang="en-US" sz="3600" dirty="0" err="1" smtClean="0"/>
              <a:t>promeniti</a:t>
            </a:r>
            <a:r>
              <a:rPr lang="en-US" sz="3600" dirty="0" smtClean="0"/>
              <a:t> </a:t>
            </a:r>
            <a:r>
              <a:rPr lang="en-US" sz="3600" dirty="0" err="1" smtClean="0"/>
              <a:t>organizaciju</a:t>
            </a:r>
            <a:r>
              <a:rPr lang="en-US" sz="3600" dirty="0" smtClean="0"/>
              <a:t> </a:t>
            </a:r>
            <a:r>
              <a:rPr lang="en-US" sz="3600" dirty="0" err="1" smtClean="0"/>
              <a:t>mozga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dovesti</a:t>
            </a:r>
            <a:r>
              <a:rPr lang="en-US" sz="3600" dirty="0" smtClean="0"/>
              <a:t> do </a:t>
            </a:r>
            <a:r>
              <a:rPr lang="en-US" sz="3600" dirty="0" err="1" smtClean="0"/>
              <a:t>poteškoća</a:t>
            </a:r>
            <a:r>
              <a:rPr lang="en-US" sz="3600" dirty="0" smtClean="0"/>
              <a:t> </a:t>
            </a:r>
            <a:r>
              <a:rPr lang="en-US" sz="3600" dirty="0" err="1" smtClean="0"/>
              <a:t>da</a:t>
            </a:r>
            <a:r>
              <a:rPr lang="en-US" sz="3600" dirty="0" smtClean="0"/>
              <a:t> se </a:t>
            </a:r>
            <a:r>
              <a:rPr lang="en-US" sz="3600" dirty="0" err="1" smtClean="0"/>
              <a:t>kasnije</a:t>
            </a:r>
            <a:r>
              <a:rPr lang="en-US" sz="3600" dirty="0" smtClean="0"/>
              <a:t> u </a:t>
            </a:r>
            <a:r>
              <a:rPr lang="en-US" sz="3600" dirty="0" err="1" smtClean="0"/>
              <a:t>životu</a:t>
            </a:r>
            <a:r>
              <a:rPr lang="en-US" sz="3600" dirty="0" smtClean="0"/>
              <a:t> </a:t>
            </a:r>
            <a:r>
              <a:rPr lang="en-US" sz="3600" dirty="0" err="1" smtClean="0"/>
              <a:t>izbore</a:t>
            </a:r>
            <a:r>
              <a:rPr lang="en-US" sz="3600" dirty="0" smtClean="0"/>
              <a:t> </a:t>
            </a:r>
            <a:r>
              <a:rPr lang="en-US" sz="3600" dirty="0" err="1" smtClean="0"/>
              <a:t>sa</a:t>
            </a:r>
            <a:r>
              <a:rPr lang="en-US" sz="3600" dirty="0" smtClean="0"/>
              <a:t> </a:t>
            </a:r>
            <a:r>
              <a:rPr lang="en-US" sz="3600" dirty="0" err="1" smtClean="0"/>
              <a:t>stresom</a:t>
            </a:r>
            <a:r>
              <a:rPr lang="en-US" sz="3600" dirty="0" smtClean="0"/>
              <a:t>. </a:t>
            </a:r>
          </a:p>
          <a:p>
            <a:endParaRPr lang="en-US" sz="3600" dirty="0"/>
          </a:p>
        </p:txBody>
      </p:sp>
      <p:pic>
        <p:nvPicPr>
          <p:cNvPr id="6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9292792" y="2569027"/>
            <a:ext cx="2608921" cy="341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524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Kakve su posledice izloženosti nasilju na razvoj dece?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63971" cy="4351338"/>
          </a:xfrm>
        </p:spPr>
        <p:txBody>
          <a:bodyPr>
            <a:normAutofit/>
          </a:bodyPr>
          <a:lstStyle/>
          <a:p>
            <a:r>
              <a:rPr lang="vi-VN" sz="3600" dirty="0" smtClean="0"/>
              <a:t>Izloženost nasilju u porodici ometa uspešan razvoj deteta </a:t>
            </a:r>
            <a:r>
              <a:rPr lang="sr-Latn-RS" sz="3600" dirty="0" smtClean="0"/>
              <a:t>-</a:t>
            </a:r>
            <a:r>
              <a:rPr lang="vi-VN" sz="3600" dirty="0" smtClean="0"/>
              <a:t> psihički, emocionalni i kognitivni</a:t>
            </a:r>
            <a:r>
              <a:rPr lang="sr-Latn-RS" sz="3600" dirty="0" smtClean="0"/>
              <a:t> i ima brojene posledice u vidu narušenog (mentalnog) zdravlja, poteškoća u komunikaciji sa ljudima, zloupotrebama supstanci, lošeg postignuća, itd.</a:t>
            </a:r>
          </a:p>
        </p:txBody>
      </p:sp>
      <p:pic>
        <p:nvPicPr>
          <p:cNvPr id="6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9292792" y="2569027"/>
            <a:ext cx="2608921" cy="341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767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42293"/>
            <a:ext cx="11089943" cy="1325563"/>
          </a:xfrm>
        </p:spPr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Nijedno dete ne treba da raste uz nasilje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017"/>
            <a:ext cx="10515600" cy="4351338"/>
          </a:xfrm>
        </p:spPr>
        <p:txBody>
          <a:bodyPr>
            <a:noAutofit/>
          </a:bodyPr>
          <a:lstStyle/>
          <a:p>
            <a:r>
              <a:rPr lang="sr-Latn-RS" dirty="0" smtClean="0"/>
              <a:t>Deca imaju pravo da odrastaju bez nasilja, a roditelji imaju pravo za podrškom tokom roditeljstva!</a:t>
            </a:r>
            <a:endParaRPr lang="en-US" dirty="0" smtClean="0"/>
          </a:p>
          <a:p>
            <a:pPr marL="0" indent="0">
              <a:buNone/>
            </a:pPr>
            <a:endParaRPr lang="sr-Latn-RS" sz="1800" dirty="0" smtClean="0"/>
          </a:p>
          <a:p>
            <a:pPr marL="0" indent="0">
              <a:buNone/>
            </a:pPr>
            <a:r>
              <a:rPr lang="sr-Latn-RS" dirty="0" smtClean="0"/>
              <a:t>Prijavite nasilje :</a:t>
            </a:r>
          </a:p>
          <a:p>
            <a:r>
              <a:rPr lang="sr-Latn-RS" b="1" dirty="0" smtClean="0"/>
              <a:t>P</a:t>
            </a:r>
            <a:r>
              <a:rPr lang="en-US" b="1" dirty="0" smtClean="0"/>
              <a:t>OLICIJA 192</a:t>
            </a:r>
            <a:endParaRPr lang="en-US" dirty="0" smtClean="0"/>
          </a:p>
          <a:p>
            <a:r>
              <a:rPr lang="en-US" dirty="0" err="1" smtClean="0"/>
              <a:t>Prijava</a:t>
            </a:r>
            <a:r>
              <a:rPr lang="en-US" dirty="0" smtClean="0"/>
              <a:t> </a:t>
            </a:r>
            <a:r>
              <a:rPr lang="en-US" dirty="0" err="1" smtClean="0"/>
              <a:t>nasilja</a:t>
            </a:r>
            <a:r>
              <a:rPr lang="en-US" dirty="0" smtClean="0"/>
              <a:t> u </a:t>
            </a:r>
            <a:r>
              <a:rPr lang="en-US" dirty="0" err="1" smtClean="0"/>
              <a:t>porodici</a:t>
            </a:r>
            <a:r>
              <a:rPr lang="en-US" dirty="0" smtClean="0"/>
              <a:t> 0800-100-600</a:t>
            </a:r>
          </a:p>
          <a:p>
            <a:r>
              <a:rPr lang="en-US" dirty="0" err="1" smtClean="0"/>
              <a:t>Ženski</a:t>
            </a:r>
            <a:r>
              <a:rPr lang="en-US" dirty="0" smtClean="0"/>
              <a:t> </a:t>
            </a:r>
            <a:r>
              <a:rPr lang="en-US" dirty="0" err="1" smtClean="0"/>
              <a:t>centar</a:t>
            </a:r>
            <a:r>
              <a:rPr lang="en-US" dirty="0" smtClean="0"/>
              <a:t> SOS </a:t>
            </a:r>
            <a:r>
              <a:rPr lang="en-US" dirty="0" err="1" smtClean="0"/>
              <a:t>telefon</a:t>
            </a:r>
            <a:r>
              <a:rPr lang="en-US" dirty="0" smtClean="0"/>
              <a:t> </a:t>
            </a:r>
            <a:r>
              <a:rPr lang="en-US" dirty="0" err="1" smtClean="0"/>
              <a:t>protiv</a:t>
            </a:r>
            <a:r>
              <a:rPr lang="en-US" dirty="0" smtClean="0"/>
              <a:t> </a:t>
            </a:r>
            <a:r>
              <a:rPr lang="en-US" dirty="0" err="1" smtClean="0"/>
              <a:t>nasilja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ženama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decom</a:t>
            </a:r>
            <a:r>
              <a:rPr lang="en-US" dirty="0" smtClean="0"/>
              <a:t> </a:t>
            </a:r>
            <a:r>
              <a:rPr lang="en-US" dirty="0" err="1" smtClean="0"/>
              <a:t>radnim</a:t>
            </a:r>
            <a:r>
              <a:rPr lang="en-US" dirty="0" smtClean="0"/>
              <a:t> </a:t>
            </a:r>
            <a:r>
              <a:rPr lang="en-US" dirty="0" err="1" smtClean="0"/>
              <a:t>danom</a:t>
            </a:r>
            <a:r>
              <a:rPr lang="en-US" dirty="0" smtClean="0"/>
              <a:t> (10 - 20h) 2645-328</a:t>
            </a:r>
          </a:p>
          <a:p>
            <a:r>
              <a:rPr lang="en-US" dirty="0" smtClean="0"/>
              <a:t>SOS </a:t>
            </a:r>
            <a:r>
              <a:rPr lang="en-US" dirty="0" err="1" smtClean="0"/>
              <a:t>telefon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žene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decu</a:t>
            </a:r>
            <a:r>
              <a:rPr lang="en-US" dirty="0" smtClean="0"/>
              <a:t> </a:t>
            </a:r>
            <a:r>
              <a:rPr lang="en-US" dirty="0" err="1" smtClean="0"/>
              <a:t>žrtve</a:t>
            </a:r>
            <a:r>
              <a:rPr lang="en-US" dirty="0" smtClean="0"/>
              <a:t> </a:t>
            </a:r>
            <a:r>
              <a:rPr lang="en-US" dirty="0" err="1" smtClean="0"/>
              <a:t>nasilja</a:t>
            </a:r>
            <a:r>
              <a:rPr lang="en-US" dirty="0" smtClean="0"/>
              <a:t> (14-18h) 3626-006</a:t>
            </a:r>
          </a:p>
          <a:p>
            <a:r>
              <a:rPr lang="en-US" dirty="0" smtClean="0"/>
              <a:t>SOS </a:t>
            </a:r>
            <a:r>
              <a:rPr lang="en-US" dirty="0" err="1" smtClean="0"/>
              <a:t>Dečja</a:t>
            </a:r>
            <a:r>
              <a:rPr lang="en-US" dirty="0" smtClean="0"/>
              <a:t> </a:t>
            </a:r>
            <a:r>
              <a:rPr lang="en-US" dirty="0" err="1" smtClean="0"/>
              <a:t>linija</a:t>
            </a:r>
            <a:r>
              <a:rPr lang="en-US" dirty="0" smtClean="0"/>
              <a:t> „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problem </a:t>
            </a:r>
            <a:r>
              <a:rPr lang="en-US" dirty="0" err="1" smtClean="0"/>
              <a:t>tvoj</a:t>
            </a:r>
            <a:r>
              <a:rPr lang="en-US" dirty="0" smtClean="0"/>
              <a:t>" </a:t>
            </a:r>
            <a:r>
              <a:rPr lang="en-US" dirty="0" err="1" smtClean="0"/>
              <a:t>besplatni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poverljivi</a:t>
            </a:r>
            <a:r>
              <a:rPr lang="en-US" dirty="0" smtClean="0"/>
              <a:t> </a:t>
            </a:r>
            <a:r>
              <a:rPr lang="en-US" dirty="0" err="1" smtClean="0"/>
              <a:t>pozivi</a:t>
            </a:r>
            <a:r>
              <a:rPr lang="en-US" dirty="0" smtClean="0"/>
              <a:t> (0-24h) 0800-123</a:t>
            </a:r>
            <a:r>
              <a:rPr lang="sr-Latn-RS" dirty="0" smtClean="0"/>
              <a:t>-</a:t>
            </a:r>
            <a:r>
              <a:rPr lang="en-US" dirty="0" smtClean="0"/>
              <a:t>456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Brošura </a:t>
            </a:r>
            <a:r>
              <a:rPr lang="sr-Latn-RS" i="1" dirty="0" smtClean="0"/>
              <a:t>Izazovne situacije, UNICEF; preuzeto sa:</a:t>
            </a:r>
            <a:r>
              <a:rPr lang="en-US" dirty="0" smtClean="0">
                <a:hlinkClick r:id="rId2"/>
              </a:rPr>
              <a:t> https://www.unicef.org/serbia/sites/unicef.org.serbia/files/2019-11/Savladajte_izazovne_situacije.pdf</a:t>
            </a:r>
            <a:endParaRPr lang="sr-Latn-RS" i="1" dirty="0" smtClean="0"/>
          </a:p>
          <a:p>
            <a:r>
              <a:rPr lang="en-US" dirty="0" err="1" smtClean="0"/>
              <a:t>Nasilje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deci</a:t>
            </a:r>
            <a:r>
              <a:rPr lang="en-US" dirty="0" smtClean="0"/>
              <a:t> u </a:t>
            </a:r>
            <a:r>
              <a:rPr lang="en-US" dirty="0" err="1" smtClean="0"/>
              <a:t>Srbiji</a:t>
            </a:r>
            <a:r>
              <a:rPr lang="en-US" dirty="0" smtClean="0"/>
              <a:t> - </a:t>
            </a:r>
            <a:r>
              <a:rPr lang="en-US" dirty="0" err="1" smtClean="0"/>
              <a:t>determinante</a:t>
            </a:r>
            <a:r>
              <a:rPr lang="en-US" dirty="0" smtClean="0"/>
              <a:t>, </a:t>
            </a:r>
            <a:r>
              <a:rPr lang="en-US" dirty="0" err="1" smtClean="0"/>
              <a:t>faktori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intervencije</a:t>
            </a:r>
            <a:r>
              <a:rPr lang="en-US" dirty="0" smtClean="0"/>
              <a:t> - </a:t>
            </a:r>
            <a:r>
              <a:rPr lang="en-US" dirty="0" err="1" smtClean="0"/>
              <a:t>nacionalni</a:t>
            </a:r>
            <a:r>
              <a:rPr lang="en-US" dirty="0" smtClean="0"/>
              <a:t> R3P </a:t>
            </a:r>
            <a:r>
              <a:rPr lang="en-US" dirty="0" err="1" smtClean="0"/>
              <a:t>izveštaj</a:t>
            </a:r>
            <a:r>
              <a:rPr lang="en-US" dirty="0" smtClean="0"/>
              <a:t>. UNICEF</a:t>
            </a:r>
            <a:r>
              <a:rPr lang="sr-Latn-RS" dirty="0" smtClean="0"/>
              <a:t>, 2017.</a:t>
            </a:r>
            <a:endParaRPr lang="en-US" dirty="0"/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4692650" y="5888038"/>
            <a:ext cx="2549525" cy="315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</a:t>
            </a:r>
            <a:r>
              <a:rPr lang="en-U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do </a:t>
            </a:r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zdravih</a:t>
            </a:r>
            <a:r>
              <a:rPr lang="en-U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izbora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22575" y="6292850"/>
            <a:ext cx="675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/>
              <a:t>Programski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zadatak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Posebnog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programa</a:t>
            </a:r>
            <a:r>
              <a:rPr lang="en-US" altLang="en-US" sz="1200" b="1" dirty="0"/>
              <a:t> u </a:t>
            </a:r>
            <a:r>
              <a:rPr lang="en-US" altLang="en-US" sz="1200" b="1" dirty="0" err="1"/>
              <a:t>oblasti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javnog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zdravlja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za</a:t>
            </a:r>
            <a:r>
              <a:rPr lang="en-US" altLang="en-US" sz="1200" b="1" dirty="0"/>
              <a:t> APV u</a:t>
            </a:r>
            <a:r>
              <a:rPr lang="sr-Cyrl-RS" altLang="en-US" sz="1200" b="1" dirty="0"/>
              <a:t> 2020. </a:t>
            </a:r>
            <a:r>
              <a:rPr lang="en-US" altLang="en-US" sz="1200" b="1" dirty="0" err="1"/>
              <a:t>godini</a:t>
            </a:r>
            <a:r>
              <a:rPr lang="sr-Cyrl-RS" altLang="en-US" sz="1200" b="1" dirty="0"/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/>
              <a:t>Unapređenje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zdravstvene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pismenosti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populacije</a:t>
            </a:r>
            <a:r>
              <a:rPr lang="en-US" altLang="en-US" sz="1200" b="1" dirty="0"/>
              <a:t> – „</a:t>
            </a:r>
            <a:r>
              <a:rPr lang="en-US" altLang="en-US" sz="1200" b="1" dirty="0" err="1"/>
              <a:t>Znanjem</a:t>
            </a:r>
            <a:r>
              <a:rPr lang="en-US" altLang="en-US" sz="1200" b="1" dirty="0"/>
              <a:t> do </a:t>
            </a:r>
            <a:r>
              <a:rPr lang="en-US" altLang="en-US" sz="1200" b="1" dirty="0" err="1"/>
              <a:t>zdravih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izbora</a:t>
            </a:r>
            <a:r>
              <a:rPr lang="en-US" altLang="en-US" sz="1200" b="1" dirty="0"/>
              <a:t>“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394950" y="5453063"/>
            <a:ext cx="1744663" cy="1347787"/>
            <a:chOff x="10394950" y="5453063"/>
            <a:chExt cx="1744663" cy="13477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 dirty="0">
                  <a:solidFill>
                    <a:srgbClr val="FF0000"/>
                  </a:solidFill>
                </a:rPr>
                <a:t>Институт за јавно здравље Војводине</a:t>
              </a: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602652" y="2040393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4" y="227624"/>
            <a:ext cx="10515600" cy="1325563"/>
          </a:xfrm>
        </p:spPr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Započnimo priču o roditeljstvu sledećim podsetnikom: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8" y="1859124"/>
            <a:ext cx="7221128" cy="4351338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Ni stručnjaci koji znaju sve u teoriji neće moći uvek da odreaguju na pravi način.</a:t>
            </a:r>
          </a:p>
          <a:p>
            <a:pPr marL="0" indent="0">
              <a:buNone/>
            </a:pPr>
            <a:endParaRPr lang="sr-Latn-RS" sz="1800" dirty="0" smtClean="0"/>
          </a:p>
          <a:p>
            <a:r>
              <a:rPr lang="sr-Latn-RS" sz="3200" dirty="0" smtClean="0"/>
              <a:t>Možemo samo da se trudimo da budemo najbolja verzija sebe u odnosu prema detetu u skladu sa kontekstom i izazovima našeg života.</a:t>
            </a:r>
            <a:endParaRPr lang="sr-Latn-RS" sz="3200" dirty="0"/>
          </a:p>
        </p:txBody>
      </p:sp>
      <p:pic>
        <p:nvPicPr>
          <p:cNvPr id="5" name="Google Shape;155;p24"/>
          <p:cNvPicPr preferRelativeResize="0"/>
          <p:nvPr/>
        </p:nvPicPr>
        <p:blipFill rotWithShape="1">
          <a:blip r:embed="rId2">
            <a:alphaModFix/>
          </a:blip>
          <a:srcRect l="7362" r="3938"/>
          <a:stretch/>
        </p:blipFill>
        <p:spPr>
          <a:xfrm>
            <a:off x="8807172" y="1676110"/>
            <a:ext cx="3971700" cy="3971700"/>
          </a:xfrm>
          <a:prstGeom prst="chord">
            <a:avLst>
              <a:gd name="adj1" fmla="val 2658481"/>
              <a:gd name="adj2" fmla="val 18942614"/>
            </a:avLst>
          </a:prstGeom>
          <a:noFill/>
          <a:ln>
            <a:noFill/>
          </a:ln>
        </p:spPr>
      </p:pic>
      <p:pic>
        <p:nvPicPr>
          <p:cNvPr id="6" name="Google Shape;155;p24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7785847" y="1748118"/>
            <a:ext cx="5584695" cy="3830446"/>
          </a:xfrm>
          <a:prstGeom prst="chord">
            <a:avLst>
              <a:gd name="adj1" fmla="val 2658481"/>
              <a:gd name="adj2" fmla="val 18942614"/>
            </a:avLst>
          </a:prstGeom>
          <a:noFill/>
          <a:ln>
            <a:noFill/>
          </a:ln>
        </p:spPr>
      </p:pic>
      <p:pic>
        <p:nvPicPr>
          <p:cNvPr id="7" name="Google Shape;155;p24"/>
          <p:cNvPicPr preferRelativeResize="0"/>
          <p:nvPr/>
        </p:nvPicPr>
        <p:blipFill>
          <a:blip r:embed="rId4" cstate="print"/>
          <a:srcRect l="4692" r="13337"/>
          <a:stretch>
            <a:fillRect/>
          </a:stretch>
        </p:blipFill>
        <p:spPr>
          <a:xfrm>
            <a:off x="7707092" y="1734456"/>
            <a:ext cx="4513943" cy="394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307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14" y="408891"/>
            <a:ext cx="10515600" cy="1325563"/>
          </a:xfrm>
        </p:spPr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Započnimo priču o roditeljstvu sledećim podsetnikom: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14" y="2218115"/>
            <a:ext cx="7176578" cy="2978387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Kroz greške koje pravimo možemo da učimo i napredujemo.</a:t>
            </a:r>
          </a:p>
          <a:p>
            <a:pPr marL="0" indent="0">
              <a:buNone/>
            </a:pPr>
            <a:endParaRPr lang="sr-Latn-RS" sz="1600" dirty="0"/>
          </a:p>
          <a:p>
            <a:r>
              <a:rPr lang="sr-Latn-RS" sz="3200" dirty="0" smtClean="0"/>
              <a:t>Sasvim je uobičajeno da nam je ponekad potrebna podrška, bilo prijateljska, bilo stručna.</a:t>
            </a:r>
          </a:p>
          <a:p>
            <a:endParaRPr lang="sr-Latn-RS" sz="3200" dirty="0"/>
          </a:p>
        </p:txBody>
      </p:sp>
      <p:pic>
        <p:nvPicPr>
          <p:cNvPr id="5" name="Google Shape;155;p24"/>
          <p:cNvPicPr preferRelativeResize="0"/>
          <p:nvPr/>
        </p:nvPicPr>
        <p:blipFill rotWithShape="1">
          <a:blip r:embed="rId2">
            <a:alphaModFix/>
          </a:blip>
          <a:srcRect l="7362" r="3938"/>
          <a:stretch/>
        </p:blipFill>
        <p:spPr>
          <a:xfrm>
            <a:off x="8807172" y="1676110"/>
            <a:ext cx="3971700" cy="3971700"/>
          </a:xfrm>
          <a:prstGeom prst="chord">
            <a:avLst>
              <a:gd name="adj1" fmla="val 2658481"/>
              <a:gd name="adj2" fmla="val 18942614"/>
            </a:avLst>
          </a:prstGeom>
          <a:noFill/>
          <a:ln>
            <a:noFill/>
          </a:ln>
        </p:spPr>
      </p:pic>
      <p:pic>
        <p:nvPicPr>
          <p:cNvPr id="6" name="Google Shape;155;p24"/>
          <p:cNvPicPr preferRelativeResize="0"/>
          <p:nvPr/>
        </p:nvPicPr>
        <p:blipFill>
          <a:blip r:embed="rId3" cstate="print"/>
          <a:srcRect l="4692" r="13337"/>
          <a:stretch>
            <a:fillRect/>
          </a:stretch>
        </p:blipFill>
        <p:spPr>
          <a:xfrm>
            <a:off x="7707092" y="1734456"/>
            <a:ext cx="4513943" cy="394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307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2497593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Stvaramo okruženje bez nasilja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531179">
            <a:off x="657021" y="1931618"/>
            <a:ext cx="10539549" cy="2654464"/>
          </a:xfrm>
        </p:spPr>
        <p:txBody>
          <a:bodyPr/>
          <a:lstStyle/>
          <a:p>
            <a:pPr>
              <a:buNone/>
            </a:pPr>
            <a:endParaRPr lang="sr-Latn-RS" sz="4000" dirty="0" smtClean="0"/>
          </a:p>
          <a:p>
            <a:pPr>
              <a:buNone/>
            </a:pPr>
            <a:r>
              <a:rPr lang="sr-Latn-R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Dete</a:t>
            </a:r>
            <a:r>
              <a:rPr lang="sr-Latn-R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sr-Latn-R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najlepše</a:t>
            </a:r>
            <a:r>
              <a:rPr lang="sr-Latn-R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sr-Latn-R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odrasta u</a:t>
            </a:r>
            <a:r>
              <a:rPr lang="sr-Latn-R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sr-Latn-R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podsticajnom i podržavajućem</a:t>
            </a:r>
            <a:r>
              <a:rPr lang="sr-Latn-R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r-Latn-R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okruženju!</a:t>
            </a:r>
            <a:endParaRPr lang="sr-Latn-R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7276010" y="3286035"/>
            <a:ext cx="4915990" cy="322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05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825625"/>
            <a:ext cx="8227423" cy="4351338"/>
          </a:xfrm>
        </p:spPr>
        <p:txBody>
          <a:bodyPr>
            <a:normAutofit fontScale="40000" lnSpcReduction="20000"/>
          </a:bodyPr>
          <a:lstStyle/>
          <a:p>
            <a:endParaRPr lang="sr-Latn-RS" dirty="0"/>
          </a:p>
          <a:p>
            <a:r>
              <a:rPr lang="sr-Latn-RS" sz="9000" dirty="0" smtClean="0"/>
              <a:t>Podsticajno okruženje za razvoj deteta je ono</a:t>
            </a:r>
            <a:r>
              <a:rPr lang="sr-Latn-RS" sz="6700" dirty="0" smtClean="0"/>
              <a:t>:</a:t>
            </a:r>
          </a:p>
          <a:p>
            <a:pPr lvl="1"/>
            <a:r>
              <a:rPr lang="sr-Latn-RS" sz="8000" dirty="0" smtClean="0"/>
              <a:t>u kome se dete oseća </a:t>
            </a:r>
            <a:r>
              <a:rPr lang="sr-Latn-RS" sz="8000" dirty="0" smtClean="0">
                <a:solidFill>
                  <a:srgbClr val="00B0F0"/>
                </a:solidFill>
              </a:rPr>
              <a:t>voljeno i sigurno </a:t>
            </a:r>
            <a:r>
              <a:rPr lang="sr-Latn-RS" sz="8000" dirty="0" smtClean="0"/>
              <a:t>da istražuje,</a:t>
            </a:r>
          </a:p>
          <a:p>
            <a:pPr lvl="1"/>
            <a:r>
              <a:rPr lang="sr-Latn-RS" sz="8000" dirty="0" smtClean="0"/>
              <a:t>u kome dete ima puno </a:t>
            </a:r>
            <a:r>
              <a:rPr lang="sr-Latn-RS" sz="8000" dirty="0" smtClean="0">
                <a:solidFill>
                  <a:srgbClr val="DA0000"/>
                </a:solidFill>
              </a:rPr>
              <a:t>prilika za učenje</a:t>
            </a:r>
            <a:r>
              <a:rPr lang="sr-Latn-RS" sz="8000" dirty="0" smtClean="0"/>
              <a:t>, </a:t>
            </a:r>
          </a:p>
          <a:p>
            <a:pPr lvl="1"/>
            <a:r>
              <a:rPr lang="sr-Latn-RS" sz="8000" dirty="0" smtClean="0"/>
              <a:t>ali i okruženje u kome postoje određena </a:t>
            </a:r>
            <a:r>
              <a:rPr lang="sr-Latn-RS" sz="8000" dirty="0" smtClean="0">
                <a:solidFill>
                  <a:srgbClr val="00B0F0"/>
                </a:solidFill>
              </a:rPr>
              <a:t>pravila</a:t>
            </a:r>
            <a:r>
              <a:rPr lang="sr-Latn-RS" sz="8000" dirty="0" smtClean="0"/>
              <a:t>.</a:t>
            </a:r>
          </a:p>
          <a:p>
            <a:pPr lvl="1"/>
            <a:endParaRPr lang="sr-Latn-RS" sz="3000" dirty="0" smtClean="0"/>
          </a:p>
          <a:p>
            <a:pPr lvl="1"/>
            <a:endParaRPr lang="sr-Latn-RS" dirty="0" smtClean="0"/>
          </a:p>
          <a:p>
            <a:pPr lvl="1"/>
            <a:endParaRPr lang="sr-Latn-RS" dirty="0" smtClean="0"/>
          </a:p>
          <a:p>
            <a:pPr lvl="1"/>
            <a:r>
              <a:rPr lang="sr-Latn-RS" sz="3600" dirty="0" smtClean="0"/>
              <a:t>Fotografija</a:t>
            </a:r>
            <a:r>
              <a:rPr lang="sr-Latn-RS" sz="3400" dirty="0" smtClean="0"/>
              <a:t>:</a:t>
            </a:r>
            <a:r>
              <a:rPr lang="en-US" sz="3400" dirty="0" smtClean="0"/>
              <a:t> </a:t>
            </a:r>
            <a:r>
              <a:rPr lang="en-US" sz="3400" u="sng" dirty="0" smtClean="0">
                <a:hlinkClick r:id="rId2"/>
              </a:rPr>
              <a:t>Neil </a:t>
            </a:r>
            <a:r>
              <a:rPr lang="en-US" sz="3400" u="sng" dirty="0" err="1" smtClean="0">
                <a:hlinkClick r:id="rId2"/>
              </a:rPr>
              <a:t>Dodhia</a:t>
            </a:r>
            <a:r>
              <a:rPr lang="sr-Latn-RS" sz="3400" u="sng" dirty="0" smtClean="0"/>
              <a:t>/</a:t>
            </a:r>
            <a:r>
              <a:rPr lang="en-US" sz="3400" u="sng" dirty="0" err="1" smtClean="0">
                <a:hlinkClick r:id="rId3"/>
              </a:rPr>
              <a:t>Pixabay</a:t>
            </a:r>
            <a:r>
              <a:rPr lang="en-US" sz="3400" dirty="0" smtClean="0"/>
              <a:t> </a:t>
            </a:r>
            <a:endParaRPr lang="sr-Latn-RS" sz="3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Stvaramo okruženje bez nasilja</a:t>
            </a:r>
            <a:endParaRPr lang="en-US" b="1" dirty="0">
              <a:solidFill>
                <a:srgbClr val="DA0000"/>
              </a:solidFill>
            </a:endParaRPr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4" cstate="print"/>
          <a:srcRect r="19847"/>
          <a:stretch>
            <a:fillRect/>
          </a:stretch>
        </p:blipFill>
        <p:spPr>
          <a:xfrm>
            <a:off x="8755017" y="2090057"/>
            <a:ext cx="3436983" cy="33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99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24274" y="1635444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Stvaramo okruženje bez nasilja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526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sz="3200" dirty="0"/>
          </a:p>
          <a:p>
            <a:r>
              <a:rPr lang="sr-Latn-RS" sz="3200" dirty="0" smtClean="0"/>
              <a:t>U </a:t>
            </a:r>
            <a:r>
              <a:rPr lang="sr-Latn-RS" sz="3200" dirty="0" err="1" smtClean="0"/>
              <a:t>podržavajućem</a:t>
            </a:r>
            <a:r>
              <a:rPr lang="sr-Latn-RS" sz="3200" dirty="0" smtClean="0"/>
              <a:t> i podsticajnom okruženju dete </a:t>
            </a:r>
            <a:r>
              <a:rPr lang="sr-Latn-RS" sz="3200" dirty="0" smtClean="0">
                <a:solidFill>
                  <a:srgbClr val="00B0F0"/>
                </a:solidFill>
              </a:rPr>
              <a:t>lakše prihvata i zahteve</a:t>
            </a:r>
            <a:r>
              <a:rPr lang="sr-Latn-RS" sz="3200" dirty="0" smtClean="0"/>
              <a:t>, pravila i ograničenja.</a:t>
            </a:r>
          </a:p>
          <a:p>
            <a:pPr marL="0" indent="0">
              <a:buNone/>
            </a:pPr>
            <a:endParaRPr lang="sr-Latn-RS" sz="1600" dirty="0"/>
          </a:p>
          <a:p>
            <a:r>
              <a:rPr lang="sr-Latn-RS" sz="3200" dirty="0" smtClean="0"/>
              <a:t>Tada kažemo da primenjujemo principe </a:t>
            </a:r>
            <a:r>
              <a:rPr lang="sr-Latn-RS" sz="3200" dirty="0" smtClean="0">
                <a:solidFill>
                  <a:srgbClr val="DA0000"/>
                </a:solidFill>
              </a:rPr>
              <a:t>pozitivnog roditeljstva</a:t>
            </a:r>
            <a:r>
              <a:rPr lang="sr-Latn-RS" sz="3200" dirty="0" smtClean="0"/>
              <a:t>!</a:t>
            </a:r>
          </a:p>
          <a:p>
            <a:endParaRPr lang="sr-Latn-RS" sz="3200" dirty="0"/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8955318" y="1908339"/>
            <a:ext cx="2647800" cy="39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561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1;p24"/>
          <p:cNvSpPr/>
          <p:nvPr/>
        </p:nvSpPr>
        <p:spPr>
          <a:xfrm rot="10800000">
            <a:off x="-550400" y="1687696"/>
            <a:ext cx="3988800" cy="39888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FFF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Šta je pozitivno roditeljstvo?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69777" cy="4351338"/>
          </a:xfrm>
        </p:spPr>
        <p:txBody>
          <a:bodyPr/>
          <a:lstStyle/>
          <a:p>
            <a:endParaRPr lang="sr-Latn-RS" dirty="0" smtClean="0"/>
          </a:p>
          <a:p>
            <a:r>
              <a:rPr lang="sr-Latn-RS" sz="3600" dirty="0" smtClean="0"/>
              <a:t>Roditeljstvo u kome kroz </a:t>
            </a:r>
            <a:r>
              <a:rPr lang="sr-Latn-R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jubav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pričanje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čitanje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igranje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decom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A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r-Latn-RS" sz="3600" dirty="0" smtClean="0"/>
              <a:t>ona uče da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grad</a:t>
            </a:r>
            <a:r>
              <a:rPr lang="sr-Latn-R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odnose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drugima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razvijaju</a:t>
            </a:r>
            <a:r>
              <a:rPr lang="en-US" sz="3600" dirty="0" smtClean="0"/>
              <a:t> </a:t>
            </a:r>
            <a:r>
              <a:rPr lang="en-US" sz="3600" dirty="0" err="1" smtClean="0"/>
              <a:t>saznajne</a:t>
            </a:r>
            <a:r>
              <a:rPr lang="en-US" sz="3600" dirty="0" smtClean="0"/>
              <a:t>, </a:t>
            </a:r>
            <a:r>
              <a:rPr lang="en-US" sz="3600" dirty="0" err="1" smtClean="0"/>
              <a:t>komunikacijske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sposobnosti</a:t>
            </a:r>
            <a:r>
              <a:rPr lang="en-US" sz="3600" dirty="0" smtClean="0"/>
              <a:t> </a:t>
            </a:r>
            <a:r>
              <a:rPr lang="en-US" sz="3600" dirty="0" err="1" smtClean="0"/>
              <a:t>samokontrole</a:t>
            </a:r>
            <a:r>
              <a:rPr lang="en-US" sz="3600" dirty="0" smtClean="0"/>
              <a:t>.</a:t>
            </a:r>
            <a:endParaRPr lang="sr-Latn-RS" sz="3600" dirty="0" smtClean="0"/>
          </a:p>
          <a:p>
            <a:pPr>
              <a:buNone/>
            </a:pPr>
            <a:endParaRPr lang="sr-Latn-RS" dirty="0" smtClean="0"/>
          </a:p>
        </p:txBody>
      </p:sp>
      <p:pic>
        <p:nvPicPr>
          <p:cNvPr id="5" name="Google Shape;155;p24"/>
          <p:cNvPicPr preferRelativeResize="0"/>
          <p:nvPr/>
        </p:nvPicPr>
        <p:blipFill>
          <a:blip r:embed="rId2" cstate="print"/>
          <a:srcRect l="9710" r="4786"/>
          <a:stretch>
            <a:fillRect/>
          </a:stretch>
        </p:blipFill>
        <p:spPr>
          <a:xfrm>
            <a:off x="8287653" y="2075544"/>
            <a:ext cx="3889829" cy="302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48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DA0000"/>
                </a:solidFill>
              </a:rPr>
              <a:t>Šta nije pozitivno roditeljstvo? 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31514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 </a:t>
            </a:r>
            <a:r>
              <a:rPr lang="sr-Latn-RS" sz="4000" dirty="0" smtClean="0"/>
              <a:t>Pozitivno roditeljstvo nije popustljivo roditeljstvo, tu i dalje </a:t>
            </a:r>
            <a:r>
              <a:rPr lang="sr-Latn-RS" sz="4000" dirty="0" smtClean="0">
                <a:solidFill>
                  <a:schemeClr val="accent4"/>
                </a:solidFill>
              </a:rPr>
              <a:t>postoje ograničenja i pravila</a:t>
            </a:r>
            <a:endParaRPr lang="sr-Latn-RS" dirty="0" smtClean="0">
              <a:solidFill>
                <a:schemeClr val="accent4"/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474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2878</TotalTime>
  <Words>1241</Words>
  <Application>Microsoft Office PowerPoint</Application>
  <PresentationFormat>Widescreen</PresentationFormat>
  <Paragraphs>165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Arial Black</vt:lpstr>
      <vt:lpstr>Office Theme</vt:lpstr>
      <vt:lpstr>„Rastimo uz lepe reči“ Pozitivno roditeljstvo Stvaramo okruženje bez nasilja</vt:lpstr>
      <vt:lpstr>Započnimo priču o roditeljstvu sledećim podsetnikom</vt:lpstr>
      <vt:lpstr>Započnimo priču o roditeljstvu sledećim podsetnikom:</vt:lpstr>
      <vt:lpstr>Započnimo priču o roditeljstvu sledećim podsetnikom:</vt:lpstr>
      <vt:lpstr>Stvaramo okruženje bez nasilja</vt:lpstr>
      <vt:lpstr>Stvaramo okruženje bez nasilja</vt:lpstr>
      <vt:lpstr>Stvaramo okruženje bez nasilja</vt:lpstr>
      <vt:lpstr>Šta je pozitivno roditeljstvo?</vt:lpstr>
      <vt:lpstr>Šta nije pozitivno roditeljstvo? </vt:lpstr>
      <vt:lpstr>Pozitivno roditeljstvo</vt:lpstr>
      <vt:lpstr>Zamenimo kažnjavanje disciplinovanjem</vt:lpstr>
      <vt:lpstr>Zamenimo kažnjavanje disciplinovanjem</vt:lpstr>
      <vt:lpstr>Zamenimo kažnjavanje disciplinovanjem</vt:lpstr>
      <vt:lpstr>Zamenimo kažnjavanje disciplinovanjem</vt:lpstr>
      <vt:lpstr>Zamenimo kažnjavanje disciplinovanjem</vt:lpstr>
      <vt:lpstr>Zamenimo kažnjavanje disciplinovanjem</vt:lpstr>
      <vt:lpstr>Zamenimo kažnjavanje disciplinovanjem</vt:lpstr>
      <vt:lpstr>Zamenimo kažnjavanje disciplinovanjem</vt:lpstr>
      <vt:lpstr>Zamenimo kažnjavanje disciplinovanjem</vt:lpstr>
      <vt:lpstr>Zamenimo kažnjavanje disciplinovanjem</vt:lpstr>
      <vt:lpstr>Kada vaspitanje prerasta u nasilje?</vt:lpstr>
      <vt:lpstr>Kada vaspitanje prerasta u nasilje?</vt:lpstr>
      <vt:lpstr>Kada vaspitanje prerasta u nasilje?</vt:lpstr>
      <vt:lpstr>Kada vaspitanje prerasta u nasilje?</vt:lpstr>
      <vt:lpstr>Kada vaspitanje prerasta u nasilje?</vt:lpstr>
      <vt:lpstr>Koji su efekti nasilja na razvoj deteta?</vt:lpstr>
      <vt:lpstr>Kakve su posledice izloženosti nasilju na razvoj dece?</vt:lpstr>
      <vt:lpstr>Nijedno dete ne treba da raste uz nasilje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B1</dc:creator>
  <cp:lastModifiedBy>Korisnik</cp:lastModifiedBy>
  <cp:revision>121</cp:revision>
  <dcterms:created xsi:type="dcterms:W3CDTF">2020-05-08T06:08:16Z</dcterms:created>
  <dcterms:modified xsi:type="dcterms:W3CDTF">2020-12-05T12:20:17Z</dcterms:modified>
</cp:coreProperties>
</file>